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34" r:id="rId2"/>
    <p:sldId id="257" r:id="rId3"/>
    <p:sldId id="337" r:id="rId4"/>
    <p:sldId id="258" r:id="rId5"/>
    <p:sldId id="259" r:id="rId6"/>
    <p:sldId id="346" r:id="rId7"/>
    <p:sldId id="264" r:id="rId8"/>
    <p:sldId id="260" r:id="rId9"/>
    <p:sldId id="347" r:id="rId10"/>
    <p:sldId id="335" r:id="rId11"/>
    <p:sldId id="348" r:id="rId12"/>
    <p:sldId id="336" r:id="rId13"/>
    <p:sldId id="261" r:id="rId14"/>
    <p:sldId id="263" r:id="rId15"/>
    <p:sldId id="265" r:id="rId16"/>
    <p:sldId id="343" r:id="rId17"/>
    <p:sldId id="341" r:id="rId18"/>
    <p:sldId id="267" r:id="rId19"/>
    <p:sldId id="345" r:id="rId20"/>
    <p:sldId id="344" r:id="rId21"/>
    <p:sldId id="350" r:id="rId22"/>
    <p:sldId id="266" r:id="rId23"/>
    <p:sldId id="268" r:id="rId24"/>
    <p:sldId id="349" r:id="rId25"/>
    <p:sldId id="269" r:id="rId26"/>
    <p:sldId id="339" r:id="rId27"/>
    <p:sldId id="340" r:id="rId28"/>
    <p:sldId id="338" r:id="rId29"/>
    <p:sldId id="342" r:id="rId30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FreeSerif"/>
                <a:cs typeface="Free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FreeSerif"/>
                <a:cs typeface="Free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14400"/>
            <a:ext cx="12192000" cy="5943600"/>
          </a:xfrm>
          <a:custGeom>
            <a:avLst/>
            <a:gdLst/>
            <a:ahLst/>
            <a:cxnLst/>
            <a:rect l="l" t="t" r="r" b="b"/>
            <a:pathLst>
              <a:path w="12192000" h="5943600">
                <a:moveTo>
                  <a:pt x="0" y="5943599"/>
                </a:moveTo>
                <a:lnTo>
                  <a:pt x="12192000" y="5943599"/>
                </a:lnTo>
                <a:lnTo>
                  <a:pt x="12192000" y="0"/>
                </a:lnTo>
                <a:lnTo>
                  <a:pt x="0" y="0"/>
                </a:lnTo>
                <a:lnTo>
                  <a:pt x="0" y="5943599"/>
                </a:lnTo>
                <a:close/>
              </a:path>
            </a:pathLst>
          </a:custGeom>
          <a:solidFill>
            <a:srgbClr val="D128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12192000" y="0"/>
                </a:moveTo>
                <a:lnTo>
                  <a:pt x="0" y="0"/>
                </a:lnTo>
                <a:lnTo>
                  <a:pt x="0" y="914400"/>
                </a:lnTo>
                <a:lnTo>
                  <a:pt x="12192000" y="914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76122" y="4600194"/>
            <a:ext cx="10464800" cy="1905"/>
          </a:xfrm>
          <a:custGeom>
            <a:avLst/>
            <a:gdLst/>
            <a:ahLst/>
            <a:cxnLst/>
            <a:rect l="l" t="t" r="r" b="b"/>
            <a:pathLst>
              <a:path w="10464800" h="1904">
                <a:moveTo>
                  <a:pt x="0" y="0"/>
                </a:moveTo>
                <a:lnTo>
                  <a:pt x="10464800" y="1523"/>
                </a:lnTo>
              </a:path>
            </a:pathLst>
          </a:custGeom>
          <a:ln w="19050">
            <a:solidFill>
              <a:srgbClr val="C7C7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12192000" y="0"/>
                </a:moveTo>
                <a:lnTo>
                  <a:pt x="0" y="0"/>
                </a:lnTo>
                <a:lnTo>
                  <a:pt x="0" y="914400"/>
                </a:lnTo>
                <a:lnTo>
                  <a:pt x="12192000" y="914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705599"/>
            <a:ext cx="11785092" cy="152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8340" y="75056"/>
            <a:ext cx="843534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8340" y="1102282"/>
            <a:ext cx="7489825" cy="334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FreeSerif"/>
                <a:cs typeface="Free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11634" y="6670760"/>
            <a:ext cx="25971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12192000" y="0"/>
                </a:moveTo>
                <a:lnTo>
                  <a:pt x="0" y="0"/>
                </a:lnTo>
                <a:lnTo>
                  <a:pt x="0" y="914400"/>
                </a:lnTo>
                <a:lnTo>
                  <a:pt x="12192000" y="914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95400" y="981308"/>
            <a:ext cx="9601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6000" b="1" spc="-70" dirty="0" smtClean="0">
                <a:solidFill>
                  <a:srgbClr val="D1282D"/>
                </a:solidFill>
              </a:rPr>
              <a:t>KHÓA LUẬN TỐT NGHIỆP</a:t>
            </a:r>
            <a:endParaRPr sz="6000" dirty="0"/>
          </a:p>
        </p:txBody>
      </p:sp>
      <p:sp>
        <p:nvSpPr>
          <p:cNvPr id="5" name="object 5"/>
          <p:cNvSpPr txBox="1"/>
          <p:nvPr/>
        </p:nvSpPr>
        <p:spPr>
          <a:xfrm>
            <a:off x="6979268" y="2572703"/>
            <a:ext cx="5212732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4200" b="1" spc="-135" dirty="0" smtClean="0">
                <a:solidFill>
                  <a:srgbClr val="00AF50"/>
                </a:solidFill>
                <a:latin typeface="Carlito"/>
                <a:cs typeface="Carlito"/>
              </a:rPr>
              <a:t>ĐẾM SỐ ĐỐI TƯỢNG TỪ MÁY BAY KHÔNG NGƯỜI LÁI</a:t>
            </a:r>
            <a:endParaRPr sz="4200" dirty="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851138" y="5555386"/>
            <a:ext cx="9436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Carlito"/>
                <a:cs typeface="Carlito"/>
              </a:rPr>
              <a:t>Backpropagation</a:t>
            </a:r>
            <a:endParaRPr sz="1050" dirty="0">
              <a:latin typeface="Carlito"/>
              <a:cs typeface="Carli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14" y="2201564"/>
            <a:ext cx="6611965" cy="36658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76312" y="4834504"/>
            <a:ext cx="349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rlito"/>
              </a:rPr>
              <a:t>GVHD: </a:t>
            </a:r>
            <a:r>
              <a:rPr lang="en-US" dirty="0" err="1" smtClean="0">
                <a:latin typeface="Carlito"/>
              </a:rPr>
              <a:t>ThS</a:t>
            </a:r>
            <a:r>
              <a:rPr lang="en-US" dirty="0" smtClean="0">
                <a:latin typeface="Carlito"/>
              </a:rPr>
              <a:t>. </a:t>
            </a:r>
            <a:r>
              <a:rPr lang="en-US" dirty="0" err="1" smtClean="0">
                <a:latin typeface="Carlito"/>
              </a:rPr>
              <a:t>Phạm</a:t>
            </a:r>
            <a:r>
              <a:rPr lang="en-US" dirty="0" smtClean="0">
                <a:latin typeface="Carlito"/>
              </a:rPr>
              <a:t> </a:t>
            </a:r>
            <a:r>
              <a:rPr lang="en-US" dirty="0" err="1" smtClean="0">
                <a:latin typeface="Carlito"/>
              </a:rPr>
              <a:t>Đình</a:t>
            </a:r>
            <a:r>
              <a:rPr lang="en-US" dirty="0" smtClean="0">
                <a:latin typeface="Carlito"/>
              </a:rPr>
              <a:t> </a:t>
            </a:r>
            <a:r>
              <a:rPr lang="en-US" dirty="0" err="1" smtClean="0">
                <a:latin typeface="Carlito"/>
              </a:rPr>
              <a:t>Thắng</a:t>
            </a:r>
            <a:endParaRPr lang="en-US" dirty="0">
              <a:latin typeface="Carlito"/>
            </a:endParaRPr>
          </a:p>
        </p:txBody>
      </p:sp>
      <p:sp>
        <p:nvSpPr>
          <p:cNvPr id="10" name="object 3"/>
          <p:cNvSpPr/>
          <p:nvPr/>
        </p:nvSpPr>
        <p:spPr>
          <a:xfrm>
            <a:off x="990600" y="1936298"/>
            <a:ext cx="10464800" cy="1905"/>
          </a:xfrm>
          <a:custGeom>
            <a:avLst/>
            <a:gdLst/>
            <a:ahLst/>
            <a:cxnLst/>
            <a:rect l="l" t="t" r="r" b="b"/>
            <a:pathLst>
              <a:path w="10464800" h="1904">
                <a:moveTo>
                  <a:pt x="0" y="0"/>
                </a:moveTo>
                <a:lnTo>
                  <a:pt x="10464800" y="1523"/>
                </a:lnTo>
              </a:path>
            </a:pathLst>
          </a:custGeom>
          <a:ln w="19050">
            <a:solidFill>
              <a:srgbClr val="D128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81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70" dirty="0" err="1" smtClean="0"/>
              <a:t>Dữ</a:t>
            </a:r>
            <a:r>
              <a:rPr lang="en-US" spc="-70" dirty="0" smtClean="0"/>
              <a:t> </a:t>
            </a:r>
            <a:r>
              <a:rPr lang="en-US" spc="-70" dirty="0" err="1" smtClean="0"/>
              <a:t>liệu</a:t>
            </a:r>
            <a:r>
              <a:rPr lang="en-US" spc="-70" dirty="0" smtClean="0"/>
              <a:t> 1</a:t>
            </a:r>
            <a:endParaRPr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685164" y="923487"/>
            <a:ext cx="11386185" cy="10650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785"/>
              </a:spcBef>
              <a:buClr>
                <a:srgbClr val="797979"/>
              </a:buClr>
              <a:buSzPct val="83928"/>
              <a:buFont typeface="Arial"/>
              <a:buChar char="•"/>
              <a:tabLst>
                <a:tab pos="194945" algn="l"/>
              </a:tabLst>
            </a:pP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540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ảnh</a:t>
            </a:r>
            <a:r>
              <a:rPr sz="2800" dirty="0" smtClean="0">
                <a:solidFill>
                  <a:srgbClr val="00AF50"/>
                </a:solidFill>
                <a:latin typeface="Carlito"/>
                <a:cs typeface="Carlito"/>
              </a:rPr>
              <a:t>:</a:t>
            </a:r>
            <a:r>
              <a:rPr lang="en-US" sz="280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arlito"/>
                <a:cs typeface="Carlito"/>
              </a:rPr>
              <a:t>1280 x 720 pixel</a:t>
            </a:r>
          </a:p>
          <a:p>
            <a:pPr marL="194945" indent="-182245">
              <a:lnSpc>
                <a:spcPct val="100000"/>
              </a:lnSpc>
              <a:spcBef>
                <a:spcPts val="785"/>
              </a:spcBef>
              <a:buClr>
                <a:srgbClr val="797979"/>
              </a:buClr>
              <a:buSzPct val="83928"/>
              <a:buFont typeface="Arial"/>
              <a:buChar char="•"/>
              <a:tabLst>
                <a:tab pos="194945" algn="l"/>
              </a:tabLst>
            </a:pPr>
            <a:r>
              <a:rPr lang="en-US" sz="2800" dirty="0" smtClean="0">
                <a:solidFill>
                  <a:srgbClr val="00AF50"/>
                </a:solidFill>
                <a:latin typeface="Carlito"/>
                <a:cs typeface="Carlito"/>
              </a:rPr>
              <a:t>540 </a:t>
            </a:r>
            <a:r>
              <a:rPr lang="en-US" sz="2800" dirty="0" err="1" smtClean="0">
                <a:solidFill>
                  <a:srgbClr val="00AF50"/>
                </a:solidFill>
                <a:latin typeface="Carlito"/>
                <a:cs typeface="Carlito"/>
              </a:rPr>
              <a:t>tập</a:t>
            </a:r>
            <a:r>
              <a:rPr lang="en-US" sz="280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dirty="0" err="1" smtClean="0">
                <a:solidFill>
                  <a:srgbClr val="00AF50"/>
                </a:solidFill>
                <a:latin typeface="Carlito"/>
                <a:cs typeface="Carlito"/>
              </a:rPr>
              <a:t>nhãn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10</a:t>
            </a:fld>
            <a:endParaRPr spc="-50" dirty="0"/>
          </a:p>
        </p:txBody>
      </p:sp>
      <p:pic>
        <p:nvPicPr>
          <p:cNvPr id="3074" name="Picture 2" descr="C-Class Saloon | Mercedes-A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4" y="2009304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oyota Hiace Van | Minivan | Commercial Vehi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76" y="1988522"/>
            <a:ext cx="5601424" cy="36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46946" y="5687686"/>
            <a:ext cx="1753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rlito"/>
              </a:rPr>
              <a:t>c</a:t>
            </a:r>
            <a:r>
              <a:rPr lang="en-US" sz="2800" dirty="0" smtClean="0">
                <a:latin typeface="Carlito"/>
              </a:rPr>
              <a:t>ar: 3110</a:t>
            </a:r>
            <a:endParaRPr lang="en-US" sz="2800" dirty="0">
              <a:latin typeface="Carlit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1270" y="5666904"/>
            <a:ext cx="1753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rlito"/>
              </a:rPr>
              <a:t>truck: 741</a:t>
            </a:r>
            <a:endParaRPr lang="en-US" sz="280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78744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70" dirty="0" err="1" smtClean="0"/>
              <a:t>Dữ</a:t>
            </a:r>
            <a:r>
              <a:rPr lang="en-US" spc="-70" dirty="0" smtClean="0"/>
              <a:t> </a:t>
            </a:r>
            <a:r>
              <a:rPr lang="en-US" spc="-70" dirty="0" err="1" smtClean="0"/>
              <a:t>liệu</a:t>
            </a:r>
            <a:r>
              <a:rPr lang="en-US" spc="-70" dirty="0" smtClean="0"/>
              <a:t> 2</a:t>
            </a:r>
            <a:endParaRPr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685164" y="923487"/>
            <a:ext cx="11386185" cy="106503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785"/>
              </a:spcBef>
              <a:buClr>
                <a:srgbClr val="797979"/>
              </a:buClr>
              <a:buSzPct val="83928"/>
              <a:buFont typeface="Arial"/>
              <a:buChar char="•"/>
              <a:tabLst>
                <a:tab pos="194945" algn="l"/>
              </a:tabLst>
            </a:pP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350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ảnh</a:t>
            </a:r>
            <a:endParaRPr lang="en-US" sz="2800" dirty="0" smtClean="0">
              <a:solidFill>
                <a:schemeClr val="tx1"/>
              </a:solidFill>
              <a:latin typeface="Carlito"/>
              <a:cs typeface="Carlito"/>
            </a:endParaRPr>
          </a:p>
          <a:p>
            <a:pPr marL="194945" indent="-182245">
              <a:lnSpc>
                <a:spcPct val="100000"/>
              </a:lnSpc>
              <a:spcBef>
                <a:spcPts val="785"/>
              </a:spcBef>
              <a:buClr>
                <a:srgbClr val="797979"/>
              </a:buClr>
              <a:buSzPct val="83928"/>
              <a:buFont typeface="Arial"/>
              <a:buChar char="•"/>
              <a:tabLst>
                <a:tab pos="194945" algn="l"/>
              </a:tabLst>
            </a:pPr>
            <a:r>
              <a:rPr lang="en-US" sz="2800" dirty="0" smtClean="0">
                <a:solidFill>
                  <a:srgbClr val="00AF50"/>
                </a:solidFill>
                <a:latin typeface="Carlito"/>
                <a:cs typeface="Carlito"/>
              </a:rPr>
              <a:t>350 </a:t>
            </a:r>
            <a:r>
              <a:rPr lang="en-US" sz="2800" dirty="0" err="1" smtClean="0">
                <a:solidFill>
                  <a:srgbClr val="00AF50"/>
                </a:solidFill>
                <a:latin typeface="Carlito"/>
                <a:cs typeface="Carlito"/>
              </a:rPr>
              <a:t>tập</a:t>
            </a:r>
            <a:r>
              <a:rPr lang="en-US" sz="280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dirty="0" err="1" smtClean="0">
                <a:solidFill>
                  <a:srgbClr val="00AF50"/>
                </a:solidFill>
                <a:latin typeface="Carlito"/>
                <a:cs typeface="Carlito"/>
              </a:rPr>
              <a:t>nhãn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11</a:t>
            </a:fld>
            <a:endParaRPr spc="-50" dirty="0"/>
          </a:p>
        </p:txBody>
      </p:sp>
      <p:sp>
        <p:nvSpPr>
          <p:cNvPr id="4" name="TextBox 3"/>
          <p:cNvSpPr txBox="1"/>
          <p:nvPr/>
        </p:nvSpPr>
        <p:spPr>
          <a:xfrm>
            <a:off x="4643004" y="5334000"/>
            <a:ext cx="2143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rlito"/>
              </a:rPr>
              <a:t>camel: 686</a:t>
            </a:r>
            <a:endParaRPr lang="en-US" sz="2800" dirty="0">
              <a:latin typeface="Carlit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6774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70" dirty="0" err="1" smtClean="0"/>
              <a:t>Dữ</a:t>
            </a:r>
            <a:r>
              <a:rPr lang="en-US" spc="-70" dirty="0" smtClean="0"/>
              <a:t> </a:t>
            </a:r>
            <a:r>
              <a:rPr lang="en-US" spc="-70" dirty="0" err="1" smtClean="0"/>
              <a:t>liệu</a:t>
            </a:r>
            <a:endParaRPr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685164" y="923487"/>
            <a:ext cx="11386185" cy="531556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785"/>
              </a:spcBef>
              <a:buClr>
                <a:srgbClr val="797979"/>
              </a:buClr>
              <a:buSzPct val="83928"/>
              <a:buFont typeface="Arial"/>
              <a:buChar char="•"/>
              <a:tabLst>
                <a:tab pos="194945" algn="l"/>
              </a:tabLst>
            </a:pP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Ví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dụ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: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12</a:t>
            </a:fld>
            <a:endParaRPr spc="-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47692"/>
            <a:ext cx="6553437" cy="3686308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097567" y="3429000"/>
            <a:ext cx="4953000" cy="1905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52500" y="5667299"/>
            <a:ext cx="1753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rlito"/>
              </a:rPr>
              <a:t>Hình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ảnh</a:t>
            </a:r>
            <a:endParaRPr lang="en-US" sz="2800" dirty="0">
              <a:latin typeface="Carlit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40667" y="5687686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Carlito"/>
              </a:rPr>
              <a:t>Nhãn</a:t>
            </a:r>
            <a:endParaRPr lang="en-US" sz="280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3550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70" dirty="0" smtClean="0"/>
              <a:t>YOLOv8</a:t>
            </a:r>
            <a:endParaRPr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098983"/>
            <a:ext cx="3350260" cy="53347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800"/>
              </a:spcBef>
              <a:buClr>
                <a:srgbClr val="797979"/>
              </a:buClr>
              <a:buSzPct val="83928"/>
              <a:buFont typeface="Arial"/>
              <a:buChar char="•"/>
              <a:tabLst>
                <a:tab pos="194945" algn="l"/>
              </a:tabLst>
            </a:pP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Kiến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trúc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 YOLOv8: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13</a:t>
            </a:fld>
            <a:endParaRPr spc="-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20" y="-9216"/>
            <a:ext cx="7464913" cy="686721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35" y="-18191"/>
            <a:ext cx="5516098" cy="2913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636" y="2306239"/>
            <a:ext cx="464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arlito"/>
              </a:rPr>
              <a:t>Hàm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kích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hoạt</a:t>
            </a:r>
            <a:r>
              <a:rPr lang="en-US" sz="2000" dirty="0" smtClean="0">
                <a:latin typeface="Carlito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Carlito"/>
              </a:rPr>
              <a:t>Độ</a:t>
            </a:r>
            <a:r>
              <a:rPr lang="en-US" sz="2000" dirty="0" smtClean="0">
                <a:latin typeface="Carlito"/>
              </a:rPr>
              <a:t> tin </a:t>
            </a:r>
            <a:r>
              <a:rPr lang="en-US" sz="2000" dirty="0" err="1" smtClean="0">
                <a:latin typeface="Carlito"/>
              </a:rPr>
              <a:t>cậy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của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đối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tượng</a:t>
            </a:r>
            <a:r>
              <a:rPr lang="en-US" sz="2000" dirty="0" smtClean="0">
                <a:latin typeface="Carlito"/>
              </a:rPr>
              <a:t>: sigmoid.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rlito"/>
              </a:rPr>
              <a:t>X</a:t>
            </a:r>
            <a:r>
              <a:rPr lang="en-US" sz="2000" dirty="0" err="1" smtClean="0">
                <a:latin typeface="Carlito"/>
              </a:rPr>
              <a:t>ác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suất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lớp</a:t>
            </a:r>
            <a:r>
              <a:rPr lang="en-US" sz="2000" dirty="0" smtClean="0">
                <a:latin typeface="Carlito"/>
              </a:rPr>
              <a:t>: </a:t>
            </a:r>
            <a:r>
              <a:rPr lang="en-US" sz="2000" dirty="0" err="1" smtClean="0">
                <a:latin typeface="Carlito"/>
              </a:rPr>
              <a:t>softmax</a:t>
            </a:r>
            <a:r>
              <a:rPr lang="en-US" sz="2000" dirty="0" smtClean="0">
                <a:latin typeface="Carlito"/>
              </a:rPr>
              <a:t>.</a:t>
            </a:r>
          </a:p>
          <a:p>
            <a:r>
              <a:rPr lang="en-US" sz="2000" dirty="0" err="1">
                <a:latin typeface="Carlito"/>
              </a:rPr>
              <a:t>H</a:t>
            </a:r>
            <a:r>
              <a:rPr lang="en-US" sz="2000" dirty="0" err="1" smtClean="0">
                <a:latin typeface="Carlito"/>
              </a:rPr>
              <a:t>àm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mất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mát</a:t>
            </a:r>
            <a:r>
              <a:rPr lang="en-US" sz="2000" dirty="0" smtClean="0">
                <a:latin typeface="Carlito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rlito"/>
              </a:rPr>
              <a:t>H</a:t>
            </a:r>
            <a:r>
              <a:rPr lang="en-US" sz="2000" dirty="0" err="1" smtClean="0">
                <a:latin typeface="Carlito"/>
              </a:rPr>
              <a:t>ộp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giới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hạn</a:t>
            </a:r>
            <a:r>
              <a:rPr lang="en-US" sz="2000" dirty="0" smtClean="0">
                <a:latin typeface="Carlito"/>
              </a:rPr>
              <a:t>: </a:t>
            </a:r>
            <a:r>
              <a:rPr lang="en-US" sz="2000" dirty="0" err="1" smtClean="0">
                <a:latin typeface="Carlito"/>
              </a:rPr>
              <a:t>CIoU</a:t>
            </a:r>
            <a:r>
              <a:rPr lang="en-US" sz="2000" dirty="0" smtClean="0">
                <a:latin typeface="Carlito"/>
              </a:rPr>
              <a:t>, DFL.</a:t>
            </a:r>
            <a:endParaRPr lang="en-US" sz="2000" dirty="0">
              <a:latin typeface="Carl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rlito"/>
              </a:rPr>
              <a:t>P</a:t>
            </a:r>
            <a:r>
              <a:rPr lang="en-US" sz="2000" dirty="0" err="1" smtClean="0">
                <a:latin typeface="Carlito"/>
              </a:rPr>
              <a:t>hân</a:t>
            </a:r>
            <a:r>
              <a:rPr lang="en-US" sz="2000" dirty="0" smtClean="0">
                <a:latin typeface="Carlito"/>
              </a:rPr>
              <a:t> </a:t>
            </a:r>
            <a:r>
              <a:rPr lang="en-US" sz="2000" dirty="0" err="1" smtClean="0">
                <a:latin typeface="Carlito"/>
              </a:rPr>
              <a:t>loại</a:t>
            </a:r>
            <a:r>
              <a:rPr lang="en-US" sz="2000" dirty="0" smtClean="0">
                <a:latin typeface="Carlito"/>
              </a:rPr>
              <a:t>: binary cross-entropy.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914400"/>
          </a:xfrm>
          <a:custGeom>
            <a:avLst/>
            <a:gdLst/>
            <a:ahLst/>
            <a:cxnLst/>
            <a:rect l="l" t="t" r="r" b="b"/>
            <a:pathLst>
              <a:path w="12192000" h="914400">
                <a:moveTo>
                  <a:pt x="12192000" y="0"/>
                </a:moveTo>
                <a:lnTo>
                  <a:pt x="0" y="0"/>
                </a:lnTo>
                <a:lnTo>
                  <a:pt x="0" y="914400"/>
                </a:lnTo>
                <a:lnTo>
                  <a:pt x="12192000" y="9144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705599"/>
            <a:ext cx="11785092" cy="152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40" y="75056"/>
            <a:ext cx="5923915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14" dirty="0" smtClean="0"/>
              <a:t>YOLOv8</a:t>
            </a:r>
            <a:endParaRPr spc="-5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14</a:t>
            </a:fld>
            <a:endParaRPr spc="-50" dirty="0"/>
          </a:p>
        </p:txBody>
      </p:sp>
      <p:sp>
        <p:nvSpPr>
          <p:cNvPr id="7" name="object 3"/>
          <p:cNvSpPr txBox="1"/>
          <p:nvPr/>
        </p:nvSpPr>
        <p:spPr>
          <a:xfrm>
            <a:off x="688340" y="1098983"/>
            <a:ext cx="9142730" cy="53347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800"/>
              </a:spcBef>
              <a:buClr>
                <a:srgbClr val="797979"/>
              </a:buClr>
              <a:buSzPct val="83928"/>
              <a:buFont typeface="Arial"/>
              <a:buChar char="•"/>
              <a:tabLst>
                <a:tab pos="194945" algn="l"/>
              </a:tabLst>
            </a:pP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Huấn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luyện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 YOLOv8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trên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dữ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liệu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mới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: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114" y="2306870"/>
            <a:ext cx="4953000" cy="23083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 smtClean="0"/>
              <a:t>import cv2</a:t>
            </a:r>
          </a:p>
          <a:p>
            <a:r>
              <a:rPr lang="en-US" sz="1800" smtClean="0"/>
              <a:t>import numpy as np</a:t>
            </a:r>
          </a:p>
          <a:p>
            <a:r>
              <a:rPr lang="en-US" sz="1800" smtClean="0"/>
              <a:t>from ultralytics import YOLO</a:t>
            </a:r>
          </a:p>
          <a:p>
            <a:endParaRPr lang="en-US" sz="1800" smtClean="0"/>
          </a:p>
          <a:p>
            <a:r>
              <a:rPr lang="en-US" sz="1800" smtClean="0"/>
              <a:t>model=YOLO("yolov8n.pt")</a:t>
            </a:r>
          </a:p>
          <a:p>
            <a:endParaRPr lang="en-US" smtClean="0"/>
          </a:p>
          <a:p>
            <a:r>
              <a:rPr lang="en-US" sz="1800" smtClean="0"/>
              <a:t>model.train(data ="/content/drive/MyDrive/Colab Notebooks/data.yaml", epochs=50, imgsz=640)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3900"/>
          <a:stretch/>
        </p:blipFill>
        <p:spPr>
          <a:xfrm>
            <a:off x="5791200" y="1808342"/>
            <a:ext cx="5375529" cy="3829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80" dirty="0" smtClean="0"/>
              <a:t>SORT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11837034" y="6670760"/>
            <a:ext cx="19621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 smtClean="0">
                <a:latin typeface="Arial"/>
                <a:cs typeface="Arial"/>
              </a:rPr>
              <a:t>1</a:t>
            </a:r>
            <a:r>
              <a:rPr lang="en-US" sz="1200" spc="-25" dirty="0">
                <a:latin typeface="Arial"/>
                <a:cs typeface="Arial"/>
              </a:rPr>
              <a:t>5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600200"/>
            <a:ext cx="8305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rlito"/>
              </a:rPr>
              <a:t>SORT </a:t>
            </a:r>
            <a:r>
              <a:rPr lang="en-US" sz="2200" dirty="0" err="1" smtClean="0">
                <a:latin typeface="Carlito"/>
              </a:rPr>
              <a:t>là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thuật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toán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theo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dõi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và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phát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hiện</a:t>
            </a:r>
            <a:r>
              <a:rPr lang="en-US" sz="2200" dirty="0" smtClean="0">
                <a:latin typeface="Carlito"/>
              </a:rPr>
              <a:t> (Tracking-by-detection) </a:t>
            </a:r>
            <a:r>
              <a:rPr lang="en-US" sz="2200" dirty="0" err="1" smtClean="0">
                <a:latin typeface="Carlito"/>
              </a:rPr>
              <a:t>cho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ứng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dụng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theo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dõi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thời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gian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thực</a:t>
            </a:r>
            <a:r>
              <a:rPr lang="en-US" sz="2200" dirty="0" smtClean="0">
                <a:latin typeface="Carlito"/>
              </a:rPr>
              <a:t>.</a:t>
            </a:r>
          </a:p>
          <a:p>
            <a:endParaRPr lang="en-US" sz="2200" dirty="0">
              <a:latin typeface="Carlito"/>
            </a:endParaRPr>
          </a:p>
          <a:p>
            <a:r>
              <a:rPr lang="vi-VN" sz="2200" dirty="0" smtClean="0">
                <a:latin typeface="Carlito"/>
              </a:rPr>
              <a:t>Quá trình xử lý:</a:t>
            </a:r>
            <a:endParaRPr lang="en-US" sz="2200" dirty="0" smtClean="0">
              <a:latin typeface="Carlito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vi-VN" sz="2200" dirty="0" smtClean="0">
                <a:latin typeface="Carlito"/>
              </a:rPr>
              <a:t>Phát hiện đối tượng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vi-VN" sz="2200" dirty="0" smtClean="0">
                <a:latin typeface="Carlito"/>
              </a:rPr>
              <a:t>Dự đoán vị trí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vi-VN" sz="2200" dirty="0" smtClean="0">
                <a:latin typeface="Carlito"/>
              </a:rPr>
              <a:t>Liên kết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80" dirty="0" smtClean="0"/>
              <a:t>SORT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11837034" y="6670760"/>
            <a:ext cx="19621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 smtClean="0">
                <a:latin typeface="Arial"/>
                <a:cs typeface="Arial"/>
              </a:rPr>
              <a:t>1</a:t>
            </a:r>
            <a:r>
              <a:rPr lang="en-US" sz="1200" spc="-25" dirty="0">
                <a:latin typeface="Arial"/>
                <a:cs typeface="Arial"/>
              </a:rPr>
              <a:t>6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2050" name="Picture 2" descr="GitHub - Hyun-je/SORT-ros: SORT(Simple Online and Realtime Tracking) node  for ROS C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9590424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4724400"/>
            <a:ext cx="1036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rlito"/>
              </a:rPr>
              <a:t>SORT </a:t>
            </a:r>
            <a:r>
              <a:rPr lang="en-US" sz="2200" dirty="0" err="1" smtClean="0">
                <a:latin typeface="Carlito"/>
              </a:rPr>
              <a:t>sử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dụng</a:t>
            </a:r>
            <a:r>
              <a:rPr lang="en-US" sz="2200" dirty="0" smtClean="0">
                <a:latin typeface="Carlito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Kalman</a:t>
            </a:r>
            <a:r>
              <a:rPr lang="en-US" sz="2200" dirty="0" smtClean="0">
                <a:latin typeface="Carlito"/>
              </a:rPr>
              <a:t> Filter </a:t>
            </a:r>
            <a:r>
              <a:rPr lang="en-US" sz="2200" dirty="0" err="1" smtClean="0">
                <a:latin typeface="Carlito"/>
              </a:rPr>
              <a:t>để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dự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đoán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vị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trí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của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các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đối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tượng</a:t>
            </a:r>
            <a:endParaRPr lang="en-US" sz="2200" dirty="0" smtClean="0">
              <a:latin typeface="Carlit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Giải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thuật</a:t>
            </a:r>
            <a:r>
              <a:rPr lang="en-US" sz="2200" dirty="0" smtClean="0">
                <a:latin typeface="Carlito"/>
              </a:rPr>
              <a:t> Hungary </a:t>
            </a:r>
            <a:r>
              <a:rPr lang="en-US" sz="2200" dirty="0" err="1" smtClean="0">
                <a:latin typeface="Carlito"/>
              </a:rPr>
              <a:t>để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giải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quyết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bài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toán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liên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kết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giữa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các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phát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hiện</a:t>
            </a:r>
            <a:r>
              <a:rPr lang="en-US" sz="2200" dirty="0" smtClean="0">
                <a:latin typeface="Carlito"/>
              </a:rPr>
              <a:t> – </a:t>
            </a:r>
            <a:r>
              <a:rPr lang="en-US" sz="2200" dirty="0" err="1" smtClean="0">
                <a:latin typeface="Carlito"/>
              </a:rPr>
              <a:t>đối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tượng</a:t>
            </a:r>
            <a:endParaRPr lang="en-US" sz="220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6095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80" dirty="0" err="1" smtClean="0"/>
              <a:t>Kết</a:t>
            </a:r>
            <a:r>
              <a:rPr lang="en-US" spc="-80" dirty="0" smtClean="0"/>
              <a:t> </a:t>
            </a:r>
            <a:r>
              <a:rPr lang="en-US" spc="-80" dirty="0" err="1" smtClean="0"/>
              <a:t>hợp</a:t>
            </a:r>
            <a:r>
              <a:rPr lang="en-US" spc="-80" dirty="0" smtClean="0"/>
              <a:t> YOLOv8 + SORT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11837034" y="6670760"/>
            <a:ext cx="19621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 smtClean="0">
                <a:latin typeface="Arial"/>
                <a:cs typeface="Arial"/>
              </a:rPr>
              <a:t>1</a:t>
            </a:r>
            <a:r>
              <a:rPr lang="en-US" sz="1200" spc="-25" dirty="0">
                <a:latin typeface="Arial"/>
                <a:cs typeface="Arial"/>
              </a:rPr>
              <a:t>7</a:t>
            </a:r>
            <a:endParaRPr sz="1200" dirty="0">
              <a:latin typeface="Arial"/>
              <a:cs typeface="Arial"/>
            </a:endParaRPr>
          </a:p>
        </p:txBody>
      </p:sp>
      <p:pic>
        <p:nvPicPr>
          <p:cNvPr id="5" name="Picture 4" descr="https://images.viblo.asia/full/d2d9877b-61e2-42ef-8def-de9275da76a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66800"/>
            <a:ext cx="7162800" cy="4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362200" y="1999657"/>
            <a:ext cx="907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rlito"/>
              </a:rPr>
              <a:t>Frame T</a:t>
            </a:r>
          </a:p>
          <a:p>
            <a:endParaRPr lang="en-US" sz="1200" b="1" dirty="0">
              <a:latin typeface="Carlito"/>
            </a:endParaRPr>
          </a:p>
          <a:p>
            <a:r>
              <a:rPr lang="en-US" sz="1200" b="1" dirty="0" smtClean="0">
                <a:latin typeface="Carlito"/>
              </a:rPr>
              <a:t>(YOLOv8)</a:t>
            </a:r>
            <a:endParaRPr lang="en-US" sz="1200" b="1" dirty="0">
              <a:latin typeface="Carlit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9073" y="3124200"/>
            <a:ext cx="983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arlito"/>
              </a:rPr>
              <a:t>Frame T-1</a:t>
            </a:r>
            <a:endParaRPr lang="en-US" sz="1200" b="1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07778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70" dirty="0" smtClean="0"/>
              <a:t>SFSORT</a:t>
            </a:r>
            <a:endParaRPr spc="-9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1295400" y="1295400"/>
            <a:ext cx="92202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rlito"/>
              </a:rPr>
              <a:t>SFSORT </a:t>
            </a:r>
            <a:r>
              <a:rPr lang="en-US" sz="2200" dirty="0" err="1" smtClean="0">
                <a:latin typeface="Carlito"/>
              </a:rPr>
              <a:t>là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một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>
                <a:latin typeface="Carlito"/>
              </a:rPr>
              <a:t>h</a:t>
            </a:r>
            <a:r>
              <a:rPr lang="vi-VN" sz="2200" dirty="0" smtClean="0">
                <a:latin typeface="Carlito"/>
              </a:rPr>
              <a:t>ệ thống theo dõi đa đối tượng dựa trên SORT, ra mắt năm 2024.</a:t>
            </a:r>
            <a:endParaRPr lang="en-US" sz="2200" dirty="0" smtClean="0">
              <a:latin typeface="Carlito"/>
            </a:endParaRPr>
          </a:p>
          <a:p>
            <a:endParaRPr lang="en-US" sz="2200" dirty="0" smtClean="0">
              <a:latin typeface="Carlito"/>
            </a:endParaRPr>
          </a:p>
          <a:p>
            <a:r>
              <a:rPr lang="en-US" sz="2200" dirty="0" err="1" smtClean="0">
                <a:latin typeface="Carlito"/>
              </a:rPr>
              <a:t>Cải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tiến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đột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phá</a:t>
            </a:r>
            <a:r>
              <a:rPr lang="en-US" sz="2200" dirty="0" smtClean="0">
                <a:latin typeface="Carli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Liên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kết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các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đối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tượng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mà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không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cần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dự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đoán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vị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trí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tương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lai</a:t>
            </a:r>
            <a:endParaRPr lang="en-US" sz="2200" dirty="0" smtClean="0">
              <a:latin typeface="Carli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Sử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dụng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chỉ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số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tương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đồng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hộp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giới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hạn</a:t>
            </a:r>
            <a:r>
              <a:rPr lang="en-US" sz="2200" dirty="0" smtClean="0">
                <a:latin typeface="Carlito"/>
              </a:rPr>
              <a:t> (BBSI)</a:t>
            </a:r>
          </a:p>
          <a:p>
            <a:endParaRPr lang="en-US" sz="2200" dirty="0" smtClean="0">
              <a:latin typeface="Carlito"/>
            </a:endParaRPr>
          </a:p>
          <a:p>
            <a:r>
              <a:rPr lang="en-US" sz="2200" dirty="0" err="1" smtClean="0">
                <a:latin typeface="Carlito"/>
              </a:rPr>
              <a:t>Ưu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điểm</a:t>
            </a:r>
            <a:r>
              <a:rPr lang="en-US" sz="2200" dirty="0" smtClean="0">
                <a:latin typeface="Carlito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Loại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bỏ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sự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phụ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thuộc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vào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Kalman</a:t>
            </a:r>
            <a:r>
              <a:rPr lang="en-US" sz="2200" dirty="0" smtClean="0">
                <a:latin typeface="Carlito"/>
              </a:rPr>
              <a:t>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Giảm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yêu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cầu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tính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toán</a:t>
            </a:r>
            <a:endParaRPr lang="en-US" sz="2200" dirty="0">
              <a:latin typeface="Carlito"/>
            </a:endParaRPr>
          </a:p>
          <a:p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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Một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trong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những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thuật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toán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theo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vết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đối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tượng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nhanh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nhất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thế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giới</a:t>
            </a:r>
            <a:endParaRPr lang="en-US" sz="2200" dirty="0">
              <a:latin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70" dirty="0" smtClean="0"/>
              <a:t>SFSORT</a:t>
            </a:r>
            <a:endParaRPr spc="-9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1295400" y="1295400"/>
            <a:ext cx="87934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Carlito"/>
              </a:rPr>
              <a:t>Chỉ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số</a:t>
            </a:r>
            <a:r>
              <a:rPr lang="en-US" sz="2200" dirty="0" smtClean="0">
                <a:latin typeface="Carlito"/>
              </a:rPr>
              <a:t> BBSI</a:t>
            </a:r>
            <a:endParaRPr lang="en-US" sz="2200" dirty="0">
              <a:latin typeface="Carlito"/>
            </a:endParaRPr>
          </a:p>
        </p:txBody>
      </p:sp>
      <p:pic>
        <p:nvPicPr>
          <p:cNvPr id="6" name="Picture 5" descr="PDF] SFSORT: Scene Features-based Simple Online Real-Time Tracker |  Semantic Schola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771" y="1510843"/>
            <a:ext cx="4142740" cy="3909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33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75056"/>
            <a:ext cx="41122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80" dirty="0" err="1" smtClean="0"/>
              <a:t>Thành</a:t>
            </a:r>
            <a:r>
              <a:rPr lang="en-US" spc="-80" dirty="0" smtClean="0"/>
              <a:t> </a:t>
            </a:r>
            <a:r>
              <a:rPr lang="en-US" spc="-80" dirty="0" err="1" smtClean="0"/>
              <a:t>viên</a:t>
            </a:r>
            <a:r>
              <a:rPr lang="en-US" spc="-80" dirty="0" smtClean="0"/>
              <a:t> </a:t>
            </a:r>
            <a:r>
              <a:rPr lang="en-US" spc="-80" dirty="0" err="1" smtClean="0"/>
              <a:t>nhóm</a:t>
            </a:r>
            <a:endParaRPr spc="-55" dirty="0"/>
          </a:p>
        </p:txBody>
      </p:sp>
      <p:sp>
        <p:nvSpPr>
          <p:cNvPr id="4" name="object 4"/>
          <p:cNvSpPr txBox="1"/>
          <p:nvPr/>
        </p:nvSpPr>
        <p:spPr>
          <a:xfrm>
            <a:off x="11837034" y="6670760"/>
            <a:ext cx="110489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0" dirty="0"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26" name="Picture 2" descr="101 ảnh đại diện trắng đẹp, chất lượng cao, tải miễn phí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8" t="24528" r="24528" b="24528"/>
          <a:stretch/>
        </p:blipFill>
        <p:spPr bwMode="auto">
          <a:xfrm>
            <a:off x="2590800" y="1752600"/>
            <a:ext cx="2057400" cy="20574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101 ảnh đại diện trắng đẹp, chất lượng cao, tải miễn phí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8" t="24528" r="24528" b="24528"/>
          <a:stretch/>
        </p:blipFill>
        <p:spPr bwMode="auto">
          <a:xfrm>
            <a:off x="7924800" y="1752599"/>
            <a:ext cx="2057400" cy="20574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89085" y="4090368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latin typeface="Carlito"/>
              </a:rPr>
              <a:t>Nguyễn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Ngọc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Anh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Thiên</a:t>
            </a:r>
            <a:endParaRPr lang="en-US" sz="2200" dirty="0" smtClean="0">
              <a:latin typeface="Carlito"/>
            </a:endParaRPr>
          </a:p>
          <a:p>
            <a:pPr algn="ctr"/>
            <a:r>
              <a:rPr lang="en-US" sz="2200" dirty="0" smtClean="0">
                <a:latin typeface="Carlito"/>
              </a:rPr>
              <a:t>21DH114521</a:t>
            </a:r>
            <a:endParaRPr lang="en-US" sz="2200" dirty="0">
              <a:latin typeface="Carlit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97148" y="4090367"/>
            <a:ext cx="19127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err="1" smtClean="0">
                <a:latin typeface="Carlito"/>
              </a:rPr>
              <a:t>Đỗ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Tín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Thành</a:t>
            </a:r>
            <a:endParaRPr lang="en-US" sz="2200" dirty="0" smtClean="0">
              <a:latin typeface="Carlito"/>
            </a:endParaRPr>
          </a:p>
          <a:p>
            <a:pPr algn="ctr"/>
            <a:r>
              <a:rPr lang="en-US" sz="2200" dirty="0" smtClean="0">
                <a:latin typeface="Carlito"/>
              </a:rPr>
              <a:t>21DH114107</a:t>
            </a:r>
            <a:endParaRPr lang="en-US" sz="2200" dirty="0">
              <a:latin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70" dirty="0" smtClean="0"/>
              <a:t>SFSORT</a:t>
            </a:r>
            <a:endParaRPr spc="-9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295400" y="1295400"/>
            <a:ext cx="4876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Carlito"/>
              </a:rPr>
              <a:t>Các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siêu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tham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số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chính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của</a:t>
            </a:r>
            <a:r>
              <a:rPr lang="en-US" sz="2200" dirty="0" smtClean="0">
                <a:latin typeface="Carlito"/>
              </a:rPr>
              <a:t> SFSORT</a:t>
            </a:r>
            <a:endParaRPr lang="en-US" sz="2200" dirty="0">
              <a:latin typeface="Carlito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549859"/>
              </p:ext>
            </p:extLst>
          </p:nvPr>
        </p:nvGraphicFramePr>
        <p:xfrm>
          <a:off x="1981200" y="1981200"/>
          <a:ext cx="8686800" cy="37084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710214">
                  <a:extLst>
                    <a:ext uri="{9D8B030D-6E8A-4147-A177-3AD203B41FA5}">
                      <a16:colId xmlns:a16="http://schemas.microsoft.com/office/drawing/2014/main" val="2160157739"/>
                    </a:ext>
                  </a:extLst>
                </a:gridCol>
                <a:gridCol w="6976586">
                  <a:extLst>
                    <a:ext uri="{9D8B030D-6E8A-4147-A177-3AD203B41FA5}">
                      <a16:colId xmlns:a16="http://schemas.microsoft.com/office/drawing/2014/main" val="173624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Ký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hiệu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Mô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tả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873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HTH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Điểm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thiểu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phát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điểm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cao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39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LTH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Điểm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thiểu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phát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có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điểm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trung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bình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977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MTH1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 </a:t>
                      </a:r>
                      <a:r>
                        <a:rPr lang="en-US" dirty="0" err="1" smtClean="0"/>
                        <a:t>phí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phép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mô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đun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liên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đầu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tiên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73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MTH2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Chi </a:t>
                      </a:r>
                      <a:r>
                        <a:rPr lang="en-US" dirty="0" err="1" smtClean="0"/>
                        <a:t>phí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phép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trong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mô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đun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liên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kết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thứ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hai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57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NTH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Điểm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số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thiểu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phát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hiện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được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định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là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tượng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mới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56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HMargin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Biên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định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ranh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gưới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ngang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trung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tâm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89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VMargin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Biên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để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xác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định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ranh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giới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dọc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của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trung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tâm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86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Thời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chờ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tượng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bị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dấu</a:t>
                      </a:r>
                      <a:r>
                        <a:rPr lang="en-US" baseline="0" dirty="0" smtClean="0"/>
                        <a:t> ở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trung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tâm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637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Mtime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Thời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gian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chờ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cho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đối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tượng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bị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mất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dấu</a:t>
                      </a:r>
                      <a:r>
                        <a:rPr lang="en-US" baseline="0" dirty="0" smtClean="0"/>
                        <a:t> ở </a:t>
                      </a:r>
                      <a:r>
                        <a:rPr lang="en-US" baseline="0" dirty="0" err="1" smtClean="0"/>
                        <a:t>các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khu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vực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biên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612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455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70" dirty="0" err="1" smtClean="0"/>
              <a:t>Kết</a:t>
            </a:r>
            <a:r>
              <a:rPr lang="en-US" spc="-170" dirty="0" smtClean="0"/>
              <a:t> </a:t>
            </a:r>
            <a:r>
              <a:rPr lang="en-US" spc="-170" dirty="0" err="1" smtClean="0"/>
              <a:t>hợp</a:t>
            </a:r>
            <a:r>
              <a:rPr lang="en-US" spc="-170" dirty="0" smtClean="0"/>
              <a:t> YOLOv8 + SFSORT</a:t>
            </a:r>
            <a:endParaRPr spc="-9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4" y="2133600"/>
            <a:ext cx="115600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3124200"/>
            <a:ext cx="747141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05" dirty="0" smtClean="0">
                <a:solidFill>
                  <a:srgbClr val="FFFF00"/>
                </a:solidFill>
                <a:latin typeface="Carlito"/>
                <a:cs typeface="Carlito"/>
              </a:rPr>
              <a:t>KẾT QUẢ THỰC NGHIỆM</a:t>
            </a:r>
            <a:endParaRPr sz="48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90" dirty="0" err="1" smtClean="0"/>
              <a:t>Kết</a:t>
            </a:r>
            <a:r>
              <a:rPr lang="en-US" spc="-90" dirty="0" smtClean="0"/>
              <a:t> </a:t>
            </a:r>
            <a:r>
              <a:rPr lang="en-US" spc="-90" dirty="0" err="1" smtClean="0"/>
              <a:t>quả</a:t>
            </a:r>
            <a:r>
              <a:rPr lang="en-US" spc="-90" dirty="0" smtClean="0"/>
              <a:t> </a:t>
            </a:r>
            <a:r>
              <a:rPr lang="en-US" spc="-90" dirty="0" err="1" smtClean="0"/>
              <a:t>thực</a:t>
            </a:r>
            <a:r>
              <a:rPr lang="en-US" spc="-90" dirty="0" smtClean="0"/>
              <a:t> </a:t>
            </a:r>
            <a:r>
              <a:rPr lang="en-US" spc="-90" dirty="0" err="1" smtClean="0"/>
              <a:t>nghiệm</a:t>
            </a:r>
            <a:r>
              <a:rPr lang="en-US" spc="-90" dirty="0" smtClean="0"/>
              <a:t> YOLOv8</a:t>
            </a:r>
            <a:endParaRPr spc="-9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8" name="TextBox 7"/>
          <p:cNvSpPr txBox="1"/>
          <p:nvPr/>
        </p:nvSpPr>
        <p:spPr>
          <a:xfrm>
            <a:off x="1999672" y="3581400"/>
            <a:ext cx="83450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Độ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chính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xác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và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độ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nhạy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khá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cao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cho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các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lớp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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Nhận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diện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tốt</a:t>
            </a:r>
            <a:r>
              <a:rPr lang="en-US" sz="2200" dirty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(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đặc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biệt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là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car)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mAP50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cho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tất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cả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lớp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: 0.858 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Phân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loại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chính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xác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khá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cao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mAP50-95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cho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tất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cả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lớp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: 0.807 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Hiệu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suất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khá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ổn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trên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nhiều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ngưỡng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IoU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.</a:t>
            </a:r>
            <a:endParaRPr lang="en-US" sz="2200" dirty="0">
              <a:latin typeface="Carlito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758749"/>
              </p:ext>
            </p:extLst>
          </p:nvPr>
        </p:nvGraphicFramePr>
        <p:xfrm>
          <a:off x="1789545" y="1905000"/>
          <a:ext cx="8765309" cy="1483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52187">
                  <a:extLst>
                    <a:ext uri="{9D8B030D-6E8A-4147-A177-3AD203B41FA5}">
                      <a16:colId xmlns:a16="http://schemas.microsoft.com/office/drawing/2014/main" val="585543027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3531133439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1003528861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2598230982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2817454556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2697752248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2886411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Box(P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mAP50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mAP50-95)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0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0.875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56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20614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789545" y="1092084"/>
            <a:ext cx="13837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Dữ</a:t>
            </a:r>
            <a:r>
              <a:rPr lang="en-US" sz="2200" spc="-2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2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liệu</a:t>
            </a:r>
            <a:r>
              <a:rPr lang="en-US" sz="2200" spc="-20" dirty="0" smtClean="0">
                <a:solidFill>
                  <a:srgbClr val="00AF50"/>
                </a:solidFill>
                <a:latin typeface="Carlito"/>
                <a:cs typeface="Carlito"/>
              </a:rPr>
              <a:t> 1: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90" dirty="0" err="1" smtClean="0"/>
              <a:t>Kết</a:t>
            </a:r>
            <a:r>
              <a:rPr lang="en-US" spc="-90" dirty="0" smtClean="0"/>
              <a:t> </a:t>
            </a:r>
            <a:r>
              <a:rPr lang="en-US" spc="-90" dirty="0" err="1" smtClean="0"/>
              <a:t>quả</a:t>
            </a:r>
            <a:r>
              <a:rPr lang="en-US" spc="-90" dirty="0" smtClean="0"/>
              <a:t> </a:t>
            </a:r>
            <a:r>
              <a:rPr lang="en-US" spc="-90" dirty="0" err="1" smtClean="0"/>
              <a:t>thực</a:t>
            </a:r>
            <a:r>
              <a:rPr lang="en-US" spc="-90" dirty="0" smtClean="0"/>
              <a:t> </a:t>
            </a:r>
            <a:r>
              <a:rPr lang="en-US" spc="-90" dirty="0" err="1" smtClean="0"/>
              <a:t>nghiệm</a:t>
            </a:r>
            <a:r>
              <a:rPr lang="en-US" spc="-90" dirty="0" smtClean="0"/>
              <a:t> YOLOv8</a:t>
            </a:r>
            <a:endParaRPr spc="-9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8" name="TextBox 7"/>
          <p:cNvSpPr txBox="1"/>
          <p:nvPr/>
        </p:nvSpPr>
        <p:spPr>
          <a:xfrm>
            <a:off x="1999672" y="3276600"/>
            <a:ext cx="8345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Độ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chính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xác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và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độ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nhạy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cao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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Nhận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diện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tốt</a:t>
            </a:r>
            <a:endParaRPr lang="en-US" sz="2200" dirty="0" smtClean="0">
              <a:latin typeface="Carlito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mAP50: 0.945 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Phân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loại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chính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xác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cao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mAP50-95: 0.893 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Hiệu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suất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khá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ổn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trên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nhiều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ngưỡng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 </a:t>
            </a:r>
            <a:r>
              <a:rPr lang="en-US" sz="2200" dirty="0" err="1" smtClean="0">
                <a:latin typeface="Carlito"/>
                <a:sym typeface="Wingdings" panose="05000000000000000000" pitchFamily="2" charset="2"/>
              </a:rPr>
              <a:t>IoU</a:t>
            </a:r>
            <a:r>
              <a:rPr lang="en-US" sz="2200" dirty="0" smtClean="0">
                <a:latin typeface="Carlito"/>
                <a:sym typeface="Wingdings" panose="05000000000000000000" pitchFamily="2" charset="2"/>
              </a:rPr>
              <a:t>.</a:t>
            </a:r>
            <a:endParaRPr lang="en-US" sz="2200" dirty="0">
              <a:latin typeface="Carlito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71846"/>
              </p:ext>
            </p:extLst>
          </p:nvPr>
        </p:nvGraphicFramePr>
        <p:xfrm>
          <a:off x="1789544" y="1981200"/>
          <a:ext cx="8765309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52187">
                  <a:extLst>
                    <a:ext uri="{9D8B030D-6E8A-4147-A177-3AD203B41FA5}">
                      <a16:colId xmlns:a16="http://schemas.microsoft.com/office/drawing/2014/main" val="585543027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3531133439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1003528861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2598230982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2817454556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2697752248"/>
                    </a:ext>
                  </a:extLst>
                </a:gridCol>
                <a:gridCol w="1252187">
                  <a:extLst>
                    <a:ext uri="{9D8B030D-6E8A-4147-A177-3AD203B41FA5}">
                      <a16:colId xmlns:a16="http://schemas.microsoft.com/office/drawing/2014/main" val="28864110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Instances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Box(P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mAP50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mAP50-95)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3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907795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789545" y="1092084"/>
            <a:ext cx="13837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Dữ</a:t>
            </a:r>
            <a:r>
              <a:rPr lang="en-US" sz="2200" spc="-2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2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liệu</a:t>
            </a:r>
            <a:r>
              <a:rPr lang="en-US" sz="2200" spc="-20" dirty="0" smtClean="0">
                <a:solidFill>
                  <a:srgbClr val="00AF50"/>
                </a:solidFill>
                <a:latin typeface="Carlito"/>
                <a:cs typeface="Carlito"/>
              </a:rPr>
              <a:t> 2: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486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75056"/>
            <a:ext cx="88366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90" dirty="0" err="1" smtClean="0"/>
              <a:t>Kết</a:t>
            </a:r>
            <a:r>
              <a:rPr lang="en-US" spc="-90" dirty="0" smtClean="0"/>
              <a:t> </a:t>
            </a:r>
            <a:r>
              <a:rPr lang="en-US" spc="-90" dirty="0" err="1" smtClean="0"/>
              <a:t>quả</a:t>
            </a:r>
            <a:r>
              <a:rPr lang="en-US" spc="-90" dirty="0" smtClean="0"/>
              <a:t> </a:t>
            </a:r>
            <a:r>
              <a:rPr lang="en-US" spc="-90" dirty="0" err="1" smtClean="0"/>
              <a:t>thực</a:t>
            </a:r>
            <a:r>
              <a:rPr lang="en-US" spc="-90" dirty="0" smtClean="0"/>
              <a:t> </a:t>
            </a:r>
            <a:r>
              <a:rPr lang="en-US" spc="-90" dirty="0" err="1" smtClean="0"/>
              <a:t>nghiệm</a:t>
            </a:r>
            <a:r>
              <a:rPr lang="en-US" spc="-90" dirty="0" smtClean="0"/>
              <a:t> SORT </a:t>
            </a:r>
            <a:r>
              <a:rPr lang="en-US" spc="-90" dirty="0" err="1" smtClean="0"/>
              <a:t>và</a:t>
            </a:r>
            <a:r>
              <a:rPr lang="en-US" spc="-90" dirty="0" smtClean="0"/>
              <a:t> SFSORT</a:t>
            </a:r>
            <a:endParaRPr spc="-9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32477"/>
              </p:ext>
            </p:extLst>
          </p:nvPr>
        </p:nvGraphicFramePr>
        <p:xfrm>
          <a:off x="1981200" y="990600"/>
          <a:ext cx="8763000" cy="5029198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460500">
                  <a:extLst>
                    <a:ext uri="{9D8B030D-6E8A-4147-A177-3AD203B41FA5}">
                      <a16:colId xmlns:a16="http://schemas.microsoft.com/office/drawing/2014/main" val="3372915686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3334565594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1077561499"/>
                    </a:ext>
                  </a:extLst>
                </a:gridCol>
                <a:gridCol w="757740">
                  <a:extLst>
                    <a:ext uri="{9D8B030D-6E8A-4147-A177-3AD203B41FA5}">
                      <a16:colId xmlns:a16="http://schemas.microsoft.com/office/drawing/2014/main" val="2687476825"/>
                    </a:ext>
                  </a:extLst>
                </a:gridCol>
                <a:gridCol w="702760">
                  <a:extLst>
                    <a:ext uri="{9D8B030D-6E8A-4147-A177-3AD203B41FA5}">
                      <a16:colId xmlns:a16="http://schemas.microsoft.com/office/drawing/2014/main" val="4243531009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714341554"/>
                    </a:ext>
                  </a:extLst>
                </a:gridCol>
                <a:gridCol w="1460500">
                  <a:extLst>
                    <a:ext uri="{9D8B030D-6E8A-4147-A177-3AD203B41FA5}">
                      <a16:colId xmlns:a16="http://schemas.microsoft.com/office/drawing/2014/main" val="1314182418"/>
                    </a:ext>
                  </a:extLst>
                </a:gridCol>
              </a:tblGrid>
              <a:tr h="453050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Dữ</a:t>
                      </a:r>
                      <a:r>
                        <a:rPr lang="en-US" sz="1800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</a:t>
                      </a:r>
                      <a:r>
                        <a:rPr lang="en-US" sz="1800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liệu</a:t>
                      </a:r>
                      <a:r>
                        <a:rPr lang="en-US" sz="1800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1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3611479"/>
                  </a:ext>
                </a:extLst>
              </a:tr>
              <a:tr h="45305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 err="1">
                          <a:effectLst/>
                          <a:latin typeface="Carlito"/>
                        </a:rPr>
                        <a:t>Phương</a:t>
                      </a:r>
                      <a:r>
                        <a:rPr lang="en-AU" sz="1800" kern="100" dirty="0">
                          <a:effectLst/>
                          <a:latin typeface="Carlito"/>
                        </a:rPr>
                        <a:t> </a:t>
                      </a:r>
                      <a:r>
                        <a:rPr lang="en-AU" sz="1800" kern="100" dirty="0" err="1">
                          <a:effectLst/>
                          <a:latin typeface="Carlito"/>
                        </a:rPr>
                        <a:t>pháp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Số</a:t>
                      </a:r>
                      <a:r>
                        <a:rPr lang="en-AU" sz="1800" b="1" kern="100" dirty="0">
                          <a:effectLst/>
                          <a:latin typeface="Carlito"/>
                        </a:rPr>
                        <a:t> ID </a:t>
                      </a: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được</a:t>
                      </a:r>
                      <a:r>
                        <a:rPr lang="en-AU" sz="1800" b="1" kern="100" dirty="0">
                          <a:effectLst/>
                          <a:latin typeface="Carlito"/>
                        </a:rPr>
                        <a:t> </a:t>
                      </a: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gán</a:t>
                      </a:r>
                      <a:endParaRPr lang="en-US" sz="1800" b="1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Số</a:t>
                      </a:r>
                      <a:r>
                        <a:rPr lang="en-AU" sz="1800" b="1" kern="100" dirty="0">
                          <a:effectLst/>
                          <a:latin typeface="Carlito"/>
                        </a:rPr>
                        <a:t> </a:t>
                      </a: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lượng</a:t>
                      </a:r>
                      <a:r>
                        <a:rPr lang="en-AU" sz="1800" b="1" kern="100" dirty="0">
                          <a:effectLst/>
                          <a:latin typeface="Carlito"/>
                        </a:rPr>
                        <a:t> </a:t>
                      </a: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đếm</a:t>
                      </a:r>
                      <a:endParaRPr lang="en-US" sz="1800" b="1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Tốc</a:t>
                      </a:r>
                      <a:r>
                        <a:rPr lang="en-AU" sz="1800" b="1" kern="100" dirty="0">
                          <a:effectLst/>
                          <a:latin typeface="Carlito"/>
                        </a:rPr>
                        <a:t> </a:t>
                      </a: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độ</a:t>
                      </a:r>
                      <a:r>
                        <a:rPr lang="en-AU" sz="1800" b="1" kern="100" dirty="0">
                          <a:effectLst/>
                          <a:latin typeface="Carlito"/>
                        </a:rPr>
                        <a:t> </a:t>
                      </a: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theo</a:t>
                      </a:r>
                      <a:r>
                        <a:rPr lang="en-AU" sz="1800" b="1" kern="100" dirty="0">
                          <a:effectLst/>
                          <a:latin typeface="Carlito"/>
                        </a:rPr>
                        <a:t> </a:t>
                      </a:r>
                      <a:r>
                        <a:rPr lang="en-AU" sz="1800" b="1" kern="100" dirty="0" err="1">
                          <a:effectLst/>
                          <a:latin typeface="Carlito"/>
                        </a:rPr>
                        <a:t>vết</a:t>
                      </a:r>
                      <a:r>
                        <a:rPr lang="en-AU" sz="1800" b="1" kern="100" dirty="0">
                          <a:effectLst/>
                          <a:latin typeface="Carlito"/>
                        </a:rPr>
                        <a:t> (Hz)</a:t>
                      </a:r>
                      <a:endParaRPr lang="en-US" sz="1800" b="1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2844859"/>
                  </a:ext>
                </a:extLst>
              </a:tr>
              <a:tr h="5949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car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truck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>
                          <a:effectLst/>
                          <a:latin typeface="Carlito"/>
                        </a:rPr>
                        <a:t>Tổng</a:t>
                      </a:r>
                      <a:endParaRPr lang="en-US" sz="1800" kern="10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501208"/>
                  </a:ext>
                </a:extLst>
              </a:tr>
              <a:tr h="504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>
                          <a:effectLst/>
                          <a:latin typeface="Carlito"/>
                        </a:rPr>
                        <a:t>SORT</a:t>
                      </a:r>
                      <a:endParaRPr lang="en-US" sz="1800" kern="10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49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16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2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18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AU" sz="1800" kern="100">
                          <a:effectLst/>
                          <a:latin typeface="Carlito"/>
                        </a:rPr>
                        <a:t>207.77</a:t>
                      </a:r>
                      <a:endParaRPr lang="en-US" sz="1800" kern="10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314760"/>
                  </a:ext>
                </a:extLst>
              </a:tr>
              <a:tr h="504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SFSORT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 smtClean="0">
                          <a:effectLst/>
                          <a:latin typeface="Carlito"/>
                        </a:rPr>
                        <a:t>32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16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2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800" kern="100" dirty="0">
                          <a:effectLst/>
                          <a:latin typeface="Carlito"/>
                        </a:rPr>
                        <a:t>18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AU" sz="1800" kern="100" smtClean="0">
                          <a:effectLst/>
                          <a:latin typeface="Carlito"/>
                          <a:ea typeface="+mn-ea"/>
                          <a:cs typeface="+mn-cs"/>
                        </a:rPr>
                        <a:t>1167.46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6305107"/>
                  </a:ext>
                </a:extLst>
              </a:tr>
              <a:tr h="504018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Dữ</a:t>
                      </a:r>
                      <a:r>
                        <a:rPr lang="en-US" sz="1800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</a:t>
                      </a:r>
                      <a:r>
                        <a:rPr lang="en-US" sz="1800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liệu</a:t>
                      </a:r>
                      <a:r>
                        <a:rPr lang="en-US" sz="1800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2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1777440"/>
                  </a:ext>
                </a:extLst>
              </a:tr>
              <a:tr h="50401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Phương</a:t>
                      </a:r>
                      <a:r>
                        <a:rPr lang="en-US" sz="1800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</a:t>
                      </a:r>
                      <a:r>
                        <a:rPr lang="en-US" sz="1800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pháp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Số</a:t>
                      </a:r>
                      <a:r>
                        <a:rPr lang="en-US" sz="1800" b="1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ID </a:t>
                      </a:r>
                      <a:r>
                        <a:rPr lang="en-US" sz="1800" b="1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được</a:t>
                      </a:r>
                      <a:r>
                        <a:rPr lang="en-US" sz="1800" b="1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</a:t>
                      </a:r>
                      <a:r>
                        <a:rPr lang="en-US" sz="1800" b="1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gán</a:t>
                      </a:r>
                      <a:endParaRPr lang="en-US" sz="1800" b="1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Số</a:t>
                      </a:r>
                      <a:r>
                        <a:rPr lang="en-US" sz="1800" b="1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</a:t>
                      </a:r>
                      <a:r>
                        <a:rPr lang="en-US" sz="1800" b="1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lượng</a:t>
                      </a:r>
                      <a:r>
                        <a:rPr lang="en-US" sz="1800" b="1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</a:t>
                      </a:r>
                      <a:r>
                        <a:rPr lang="en-US" sz="1800" b="1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đếm</a:t>
                      </a:r>
                      <a:endParaRPr lang="en-US" sz="1800" b="1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Tốc</a:t>
                      </a:r>
                      <a:r>
                        <a:rPr lang="en-US" sz="1800" b="1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</a:t>
                      </a:r>
                      <a:r>
                        <a:rPr lang="en-US" sz="1800" b="1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độ</a:t>
                      </a:r>
                      <a:r>
                        <a:rPr lang="en-US" sz="1800" b="1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</a:t>
                      </a:r>
                      <a:r>
                        <a:rPr lang="en-US" sz="1800" b="1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theo</a:t>
                      </a:r>
                      <a:r>
                        <a:rPr lang="en-US" sz="1800" b="1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</a:t>
                      </a:r>
                      <a:r>
                        <a:rPr lang="en-US" sz="1800" b="1" kern="100" baseline="0" dirty="0" err="1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vết</a:t>
                      </a:r>
                      <a:r>
                        <a:rPr lang="en-US" sz="1800" b="1" kern="100" baseline="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 (Hz)</a:t>
                      </a:r>
                      <a:endParaRPr lang="en-US" sz="1800" b="1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3234322"/>
                  </a:ext>
                </a:extLst>
              </a:tr>
              <a:tr h="504018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camel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Tổng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2347671"/>
                  </a:ext>
                </a:extLst>
              </a:tr>
              <a:tr h="504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SORT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8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6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581.78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6565082"/>
                  </a:ext>
                </a:extLst>
              </a:tr>
              <a:tr h="504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SFSORT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7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6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smtClean="0">
                          <a:effectLst/>
                          <a:latin typeface="Carlito"/>
                          <a:ea typeface="Songti SC"/>
                          <a:cs typeface="Mangal"/>
                        </a:rPr>
                        <a:t>2980.20</a:t>
                      </a:r>
                      <a:endParaRPr lang="en-US" sz="1800" kern="100" dirty="0">
                        <a:effectLst/>
                        <a:latin typeface="Carlito"/>
                        <a:ea typeface="Songti SC"/>
                        <a:cs typeface="Mang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65913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0" y="3352800"/>
            <a:ext cx="30480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05" dirty="0" smtClean="0">
                <a:solidFill>
                  <a:srgbClr val="FFFF00"/>
                </a:solidFill>
                <a:latin typeface="Carlito"/>
                <a:cs typeface="Carlito"/>
              </a:rPr>
              <a:t>KẾT </a:t>
            </a:r>
            <a:r>
              <a:rPr lang="en-US" sz="4800" b="1" spc="-105" dirty="0" smtClean="0">
                <a:solidFill>
                  <a:srgbClr val="FFFF00"/>
                </a:solidFill>
              </a:rPr>
              <a:t>LUẬN</a:t>
            </a:r>
            <a:endParaRPr sz="4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8296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80" dirty="0" err="1" smtClean="0"/>
              <a:t>Kết</a:t>
            </a:r>
            <a:r>
              <a:rPr lang="en-US" spc="-80" dirty="0" smtClean="0"/>
              <a:t> </a:t>
            </a:r>
            <a:r>
              <a:rPr lang="en-US" spc="-80" dirty="0" err="1" smtClean="0"/>
              <a:t>luận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11837034" y="6670760"/>
            <a:ext cx="19621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US" sz="1200" spc="-25" dirty="0" smtClean="0">
                <a:latin typeface="Arial"/>
                <a:cs typeface="Arial"/>
              </a:rPr>
              <a:t>27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340" y="1524000"/>
            <a:ext cx="1051306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err="1" smtClean="0">
                <a:latin typeface="Carlito"/>
              </a:rPr>
              <a:t>Những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điều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đã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làm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được</a:t>
            </a:r>
            <a:r>
              <a:rPr lang="en-US" sz="2200" dirty="0" smtClean="0">
                <a:latin typeface="Carlito"/>
              </a:rPr>
              <a:t>: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Huấn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luyện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mô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hình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phát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hiện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đối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tượng</a:t>
            </a:r>
            <a:r>
              <a:rPr lang="en-US" sz="2200" dirty="0" smtClean="0">
                <a:latin typeface="Carlito"/>
              </a:rPr>
              <a:t> YOLOv8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Kết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hợp</a:t>
            </a:r>
            <a:r>
              <a:rPr lang="en-US" sz="2200" dirty="0" smtClean="0">
                <a:latin typeface="Carlito"/>
              </a:rPr>
              <a:t> YOLOv8 </a:t>
            </a:r>
            <a:r>
              <a:rPr lang="en-US" sz="2200" dirty="0" err="1" smtClean="0">
                <a:latin typeface="Carlito"/>
              </a:rPr>
              <a:t>với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các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thuật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toán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theo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vết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đối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tượng</a:t>
            </a:r>
            <a:r>
              <a:rPr lang="en-US" sz="2200" dirty="0" smtClean="0">
                <a:latin typeface="Carlito"/>
              </a:rPr>
              <a:t> SORT, SFSORT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Xây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dựng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chương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trình</a:t>
            </a:r>
            <a:endParaRPr lang="en-US" sz="2200" dirty="0" smtClean="0">
              <a:latin typeface="Carlito"/>
            </a:endParaRP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en-US" sz="2200" dirty="0" smtClean="0">
              <a:latin typeface="Carlito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err="1" smtClean="0">
                <a:latin typeface="Carlito"/>
              </a:rPr>
              <a:t>Những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điều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chưa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làm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được</a:t>
            </a:r>
            <a:r>
              <a:rPr lang="en-US" sz="2200" dirty="0" smtClean="0">
                <a:latin typeface="Carlito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Tối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ưu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hóa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độ</a:t>
            </a:r>
            <a:r>
              <a:rPr lang="en-US" sz="2200" dirty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nhận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diện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chính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xác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của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mô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hình</a:t>
            </a:r>
            <a:r>
              <a:rPr lang="en-US" sz="2200" dirty="0" smtClean="0">
                <a:latin typeface="Carlito"/>
              </a:rPr>
              <a:t> YOLOv8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rlito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200" dirty="0" err="1" smtClean="0">
                <a:latin typeface="Carlito"/>
              </a:rPr>
              <a:t>Hướng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phát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triển</a:t>
            </a:r>
            <a:r>
              <a:rPr lang="en-US" sz="2200" dirty="0" smtClean="0">
                <a:latin typeface="Carlito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Cải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thiện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mô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hình</a:t>
            </a:r>
            <a:r>
              <a:rPr lang="en-US" sz="2200" dirty="0" smtClean="0">
                <a:latin typeface="Carlito"/>
              </a:rPr>
              <a:t> YOLOv8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 smtClean="0">
                <a:latin typeface="Carlito"/>
              </a:rPr>
              <a:t>Tối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ưu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hóa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thuật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toán</a:t>
            </a:r>
            <a:r>
              <a:rPr lang="en-US" sz="2200" dirty="0" smtClean="0">
                <a:latin typeface="Carlito"/>
              </a:rPr>
              <a:t> SFSORT</a:t>
            </a:r>
            <a:endParaRPr lang="en-US" sz="220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3079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75056"/>
            <a:ext cx="883666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90" dirty="0" err="1" smtClean="0"/>
              <a:t>Tài</a:t>
            </a:r>
            <a:r>
              <a:rPr lang="en-US" spc="-90" dirty="0" smtClean="0"/>
              <a:t> </a:t>
            </a:r>
            <a:r>
              <a:rPr lang="en-US" spc="-90" dirty="0" err="1" smtClean="0"/>
              <a:t>liệu</a:t>
            </a:r>
            <a:r>
              <a:rPr lang="en-US" spc="-90" dirty="0" smtClean="0"/>
              <a:t> </a:t>
            </a:r>
            <a:r>
              <a:rPr lang="en-US" spc="-90" dirty="0" err="1" smtClean="0"/>
              <a:t>tham</a:t>
            </a:r>
            <a:r>
              <a:rPr lang="en-US" spc="-90" dirty="0" smtClean="0"/>
              <a:t> </a:t>
            </a:r>
            <a:r>
              <a:rPr lang="en-US" spc="-90" dirty="0" err="1" smtClean="0"/>
              <a:t>khảo</a:t>
            </a:r>
            <a:endParaRPr spc="-90"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1066800"/>
            <a:ext cx="10439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rlito"/>
              </a:rPr>
              <a:t>[1] </a:t>
            </a:r>
            <a:r>
              <a:rPr lang="vi-VN" dirty="0">
                <a:latin typeface="Carlito"/>
              </a:rPr>
              <a:t>P. Sharma, “A Practical Guide to Object Detection using the Popular YOLO Framework – Part III (with Python codes),” </a:t>
            </a:r>
            <a:r>
              <a:rPr lang="vi-VN" dirty="0" smtClean="0">
                <a:latin typeface="Carlito"/>
              </a:rPr>
              <a:t>[</a:t>
            </a:r>
            <a:r>
              <a:rPr lang="vi-VN" dirty="0">
                <a:latin typeface="Carlito"/>
              </a:rPr>
              <a:t>Accessed 04 05 2024].</a:t>
            </a:r>
            <a:endParaRPr lang="en-US" dirty="0" smtClean="0">
              <a:latin typeface="Carlito"/>
            </a:endParaRPr>
          </a:p>
          <a:p>
            <a:r>
              <a:rPr lang="en-US" dirty="0" smtClean="0">
                <a:latin typeface="Carlito"/>
              </a:rPr>
              <a:t>[2] </a:t>
            </a:r>
            <a:r>
              <a:rPr lang="vi-VN" dirty="0">
                <a:latin typeface="Carlito"/>
              </a:rPr>
              <a:t>F. Jacob Solawetz, “What is YOLOv8? The Ultimate Guide. [2024],” 11 01 2023. [Online]. </a:t>
            </a:r>
            <a:r>
              <a:rPr lang="vi-VN" dirty="0" smtClean="0">
                <a:latin typeface="Carlito"/>
              </a:rPr>
              <a:t>[</a:t>
            </a:r>
            <a:r>
              <a:rPr lang="vi-VN" dirty="0">
                <a:latin typeface="Carlito"/>
              </a:rPr>
              <a:t>Accessed 04 05 2024].</a:t>
            </a:r>
            <a:endParaRPr lang="en-US" dirty="0" smtClean="0">
              <a:latin typeface="Carlito"/>
            </a:endParaRPr>
          </a:p>
          <a:p>
            <a:r>
              <a:rPr lang="en-US" dirty="0" smtClean="0">
                <a:latin typeface="Carlito"/>
              </a:rPr>
              <a:t>[3] </a:t>
            </a:r>
            <a:r>
              <a:rPr lang="vi-VN" dirty="0">
                <a:latin typeface="Carlito"/>
              </a:rPr>
              <a:t>«A COMPREHENSIVE REVIEW OF YOLO ARCHITECTURES IN COMPUTER VISION: FROM YOLOV1 TO YOLOV8 AND YOLO-NAS,» </a:t>
            </a:r>
            <a:r>
              <a:rPr lang="vi-VN" i="1" dirty="0">
                <a:latin typeface="Carlito"/>
              </a:rPr>
              <a:t>arXiv, </a:t>
            </a:r>
            <a:r>
              <a:rPr lang="vi-VN" dirty="0">
                <a:latin typeface="Carlito"/>
              </a:rPr>
              <a:t>04 02 2024.</a:t>
            </a:r>
            <a:endParaRPr lang="en-US" dirty="0" smtClean="0">
              <a:latin typeface="Carlito"/>
            </a:endParaRPr>
          </a:p>
          <a:p>
            <a:r>
              <a:rPr lang="en-US" dirty="0" smtClean="0">
                <a:latin typeface="Carlito"/>
              </a:rPr>
              <a:t>[4] </a:t>
            </a:r>
            <a:r>
              <a:rPr lang="vi-VN" dirty="0">
                <a:latin typeface="Carlito"/>
              </a:rPr>
              <a:t>soumyadip, “Mastering All YOLO Models from YOLOv1 to YOLOv9: Papers Explained (2024),” 26 12 2023. [Online</a:t>
            </a:r>
            <a:r>
              <a:rPr lang="vi-VN" dirty="0" smtClean="0">
                <a:latin typeface="Carlito"/>
              </a:rPr>
              <a:t>]. </a:t>
            </a:r>
            <a:r>
              <a:rPr lang="vi-VN" dirty="0">
                <a:latin typeface="Carlito"/>
              </a:rPr>
              <a:t>[Accessed 04 05 2024].</a:t>
            </a:r>
            <a:endParaRPr lang="en-US" dirty="0" smtClean="0">
              <a:latin typeface="Carlito"/>
            </a:endParaRPr>
          </a:p>
          <a:p>
            <a:r>
              <a:rPr lang="en-US" dirty="0" smtClean="0">
                <a:latin typeface="Carlito"/>
              </a:rPr>
              <a:t>[5] </a:t>
            </a:r>
            <a:r>
              <a:rPr lang="vi-VN" dirty="0">
                <a:latin typeface="Carlito"/>
              </a:rPr>
              <a:t>“Kalman Filter For Dummies,” 03 2009. </a:t>
            </a:r>
            <a:r>
              <a:rPr lang="vi-VN" dirty="0" smtClean="0">
                <a:latin typeface="Carlito"/>
              </a:rPr>
              <a:t>[</a:t>
            </a:r>
            <a:r>
              <a:rPr lang="vi-VN" dirty="0">
                <a:latin typeface="Carlito"/>
              </a:rPr>
              <a:t>Accessed 26 05 2024].</a:t>
            </a:r>
            <a:endParaRPr lang="en-US" dirty="0" smtClean="0">
              <a:latin typeface="Carlito"/>
            </a:endParaRPr>
          </a:p>
          <a:p>
            <a:r>
              <a:rPr lang="en-US" dirty="0" smtClean="0">
                <a:latin typeface="Carlito"/>
              </a:rPr>
              <a:t>[6] </a:t>
            </a:r>
            <a:r>
              <a:rPr lang="vi-VN" dirty="0">
                <a:latin typeface="Carlito"/>
              </a:rPr>
              <a:t>O. K. Alessandro Minisini, “Hungarian algorithm for solving the assignment problem,” 13 12 2023. </a:t>
            </a:r>
            <a:r>
              <a:rPr lang="vi-VN" dirty="0" smtClean="0">
                <a:latin typeface="Carlito"/>
              </a:rPr>
              <a:t>[</a:t>
            </a:r>
            <a:r>
              <a:rPr lang="vi-VN" dirty="0">
                <a:latin typeface="Carlito"/>
              </a:rPr>
              <a:t>Accessed 26 05 2024].</a:t>
            </a:r>
            <a:endParaRPr lang="en-US" dirty="0" smtClean="0">
              <a:latin typeface="Carlito"/>
            </a:endParaRPr>
          </a:p>
          <a:p>
            <a:r>
              <a:rPr lang="en-US" dirty="0" smtClean="0">
                <a:latin typeface="Carlito"/>
              </a:rPr>
              <a:t>[7] </a:t>
            </a:r>
            <a:r>
              <a:rPr lang="vi-VN" dirty="0">
                <a:latin typeface="Carlito"/>
              </a:rPr>
              <a:t>Z. G. L. O. F. R. B. U. Alex Bewley, «SIMPLE ONLINE AND REALTIME TRACKING,» </a:t>
            </a:r>
            <a:r>
              <a:rPr lang="vi-VN" i="1" dirty="0">
                <a:latin typeface="Carlito"/>
              </a:rPr>
              <a:t>arXiv, </a:t>
            </a:r>
            <a:r>
              <a:rPr lang="vi-VN" dirty="0">
                <a:latin typeface="Carlito"/>
              </a:rPr>
              <a:t>07 07 2017.</a:t>
            </a:r>
            <a:endParaRPr lang="en-US" dirty="0" smtClean="0">
              <a:latin typeface="Carlito"/>
            </a:endParaRPr>
          </a:p>
          <a:p>
            <a:r>
              <a:rPr lang="en-US" dirty="0" smtClean="0">
                <a:latin typeface="Carlito"/>
              </a:rPr>
              <a:t>[8] </a:t>
            </a:r>
            <a:r>
              <a:rPr lang="vi-VN" dirty="0">
                <a:latin typeface="Carlito"/>
              </a:rPr>
              <a:t>B. T. Tung, “SORT - Deep SORT : Một góc nhìn về Object Tracking (phần 1),” 16 12 </a:t>
            </a:r>
            <a:r>
              <a:rPr lang="vi-VN" dirty="0" smtClean="0">
                <a:latin typeface="Carlito"/>
              </a:rPr>
              <a:t>2020. </a:t>
            </a:r>
            <a:r>
              <a:rPr lang="vi-VN" dirty="0">
                <a:latin typeface="Carlito"/>
              </a:rPr>
              <a:t>[Accessed 26 05 2024].</a:t>
            </a:r>
            <a:endParaRPr lang="en-US" dirty="0" smtClean="0">
              <a:latin typeface="Carlito"/>
            </a:endParaRPr>
          </a:p>
          <a:p>
            <a:r>
              <a:rPr lang="en-US" dirty="0" smtClean="0">
                <a:latin typeface="Carlito"/>
              </a:rPr>
              <a:t>[9] </a:t>
            </a:r>
            <a:r>
              <a:rPr lang="vi-VN" dirty="0">
                <a:latin typeface="Carlito"/>
              </a:rPr>
              <a:t>Z. G. L. O. F. R. B. U. Alex Bewley, “SORT: Simple Online and Realtime Tracking,” 08 04 2023</a:t>
            </a:r>
            <a:r>
              <a:rPr lang="vi-VN" dirty="0" smtClean="0">
                <a:latin typeface="Carlito"/>
              </a:rPr>
              <a:t>.</a:t>
            </a:r>
            <a:r>
              <a:rPr lang="en-US" dirty="0" smtClean="0">
                <a:latin typeface="Carlito"/>
              </a:rPr>
              <a:t> </a:t>
            </a:r>
            <a:r>
              <a:rPr lang="vi-VN" dirty="0" smtClean="0">
                <a:latin typeface="Carlito"/>
              </a:rPr>
              <a:t>[</a:t>
            </a:r>
            <a:r>
              <a:rPr lang="vi-VN" dirty="0">
                <a:latin typeface="Carlito"/>
              </a:rPr>
              <a:t>Accessed 26 05 2024].</a:t>
            </a:r>
            <a:endParaRPr lang="en-US" dirty="0" smtClean="0">
              <a:latin typeface="Carlito"/>
            </a:endParaRPr>
          </a:p>
          <a:p>
            <a:r>
              <a:rPr lang="en-US" dirty="0" smtClean="0">
                <a:latin typeface="Carlito"/>
              </a:rPr>
              <a:t>[10] </a:t>
            </a:r>
            <a:r>
              <a:rPr lang="vi-VN" dirty="0">
                <a:latin typeface="Carlito"/>
              </a:rPr>
              <a:t>Z. S. F. F. S. H. H. M. S. B. S. M. M. Morsali, «SFSORT: Scene Features-based Simple Online Real-Time Tracker,» </a:t>
            </a:r>
            <a:r>
              <a:rPr lang="vi-VN" i="1" dirty="0">
                <a:latin typeface="Carlito"/>
              </a:rPr>
              <a:t>arXiv, </a:t>
            </a:r>
            <a:r>
              <a:rPr lang="vi-VN" dirty="0">
                <a:latin typeface="Carlito"/>
              </a:rPr>
              <a:t>11 04 2024.</a:t>
            </a:r>
            <a:endParaRPr lang="en-US" dirty="0" smtClean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8559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0" y="2743200"/>
            <a:ext cx="82296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" b="1" spc="-105" dirty="0" smtClean="0">
                <a:solidFill>
                  <a:srgbClr val="FFFF00"/>
                </a:solidFill>
                <a:latin typeface="Carlito"/>
                <a:cs typeface="Carlito"/>
              </a:rPr>
              <a:t>CẢM ƠN QUÝ THẦY CÔ VÀ CÁC BẠN ĐÃ LẮNG NGHE</a:t>
            </a:r>
            <a:endParaRPr sz="4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5119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75056"/>
            <a:ext cx="25120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0" dirty="0"/>
              <a:t>Nội</a:t>
            </a:r>
            <a:r>
              <a:rPr spc="-210" dirty="0"/>
              <a:t> </a:t>
            </a:r>
            <a:r>
              <a:rPr spc="-55" dirty="0"/>
              <a:t>dung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837034" y="6670760"/>
            <a:ext cx="110489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US" sz="1200" spc="-50" dirty="0">
                <a:latin typeface="Arial"/>
                <a:cs typeface="Arial"/>
              </a:rPr>
              <a:t>3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971800" y="2045384"/>
            <a:ext cx="5867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Carlito"/>
              </a:rPr>
              <a:t>Giới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thiệu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bài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toán</a:t>
            </a:r>
            <a:endParaRPr lang="en-US" sz="2800" dirty="0">
              <a:latin typeface="Carlito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733800" y="2743200"/>
            <a:ext cx="5867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Carlito"/>
              </a:rPr>
              <a:t>Giải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pháp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đề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xuất</a:t>
            </a:r>
            <a:endParaRPr lang="en-US" sz="2800" dirty="0">
              <a:latin typeface="Carlito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71800" y="3429000"/>
            <a:ext cx="5867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Carlito"/>
              </a:rPr>
              <a:t>Kết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quả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thực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nghiệm</a:t>
            </a:r>
            <a:endParaRPr lang="en-US" sz="2800" dirty="0">
              <a:latin typeface="Carlito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3800" y="4114800"/>
            <a:ext cx="5867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latin typeface="Carlito"/>
              </a:rPr>
              <a:t>Kết</a:t>
            </a:r>
            <a:r>
              <a:rPr lang="en-US" sz="2800" dirty="0" smtClean="0">
                <a:latin typeface="Carlito"/>
              </a:rPr>
              <a:t> </a:t>
            </a:r>
            <a:r>
              <a:rPr lang="en-US" sz="2800" dirty="0" err="1" smtClean="0">
                <a:latin typeface="Carlito"/>
              </a:rPr>
              <a:t>luận</a:t>
            </a:r>
            <a:endParaRPr lang="en-US" sz="280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7000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336" y="3158693"/>
            <a:ext cx="10520045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n-US" sz="4300" b="1" spc="-130" dirty="0" smtClean="0">
                <a:solidFill>
                  <a:srgbClr val="FFFF00"/>
                </a:solidFill>
                <a:latin typeface="Carlito"/>
                <a:cs typeface="Carlito"/>
              </a:rPr>
              <a:t>GIỚI THIỆU BÀI TOÁN</a:t>
            </a:r>
            <a:endParaRPr sz="43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70" dirty="0" err="1" smtClean="0"/>
              <a:t>Giới</a:t>
            </a:r>
            <a:r>
              <a:rPr lang="en-US" spc="-70" dirty="0" smtClean="0"/>
              <a:t> </a:t>
            </a:r>
            <a:r>
              <a:rPr lang="en-US" spc="-70" dirty="0" err="1" smtClean="0"/>
              <a:t>thiệu</a:t>
            </a:r>
            <a:r>
              <a:rPr lang="en-US" spc="-70" dirty="0" smtClean="0"/>
              <a:t> </a:t>
            </a:r>
            <a:r>
              <a:rPr lang="en-US" spc="-70" dirty="0" err="1" smtClean="0"/>
              <a:t>bài</a:t>
            </a:r>
            <a:r>
              <a:rPr lang="en-US" spc="-70" dirty="0" smtClean="0"/>
              <a:t> </a:t>
            </a:r>
            <a:r>
              <a:rPr lang="en-US" spc="-70" dirty="0" err="1" smtClean="0"/>
              <a:t>toán</a:t>
            </a:r>
            <a:endParaRPr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118362"/>
            <a:ext cx="10284460" cy="413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5"/>
              </a:spcBef>
              <a:buClr>
                <a:srgbClr val="797979"/>
              </a:buClr>
              <a:buSzPct val="84615"/>
              <a:buFont typeface="Arial"/>
              <a:buChar char="•"/>
              <a:tabLst>
                <a:tab pos="195580" algn="l"/>
              </a:tabLst>
            </a:pPr>
            <a:r>
              <a:rPr lang="en-US" sz="2600" spc="-10" dirty="0" err="1" smtClean="0">
                <a:solidFill>
                  <a:srgbClr val="00AF50"/>
                </a:solidFill>
                <a:latin typeface="Carlito"/>
                <a:cs typeface="Carlito"/>
              </a:rPr>
              <a:t>Bài</a:t>
            </a:r>
            <a:r>
              <a:rPr lang="en-US" sz="2600" spc="-1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600" spc="-10" dirty="0" err="1" smtClean="0">
                <a:solidFill>
                  <a:srgbClr val="00AF50"/>
                </a:solidFill>
                <a:latin typeface="Carlito"/>
                <a:cs typeface="Carlito"/>
              </a:rPr>
              <a:t>toán</a:t>
            </a:r>
            <a:r>
              <a:rPr sz="2600" dirty="0" smtClean="0">
                <a:solidFill>
                  <a:srgbClr val="00AF50"/>
                </a:solidFill>
                <a:latin typeface="Carlito"/>
                <a:cs typeface="Carlito"/>
              </a:rPr>
              <a:t>:</a:t>
            </a:r>
            <a:r>
              <a:rPr sz="2600" spc="-5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600" dirty="0" err="1" smtClean="0">
                <a:latin typeface="Carlito"/>
                <a:cs typeface="Carlito"/>
              </a:rPr>
              <a:t>Đếm</a:t>
            </a:r>
            <a:r>
              <a:rPr lang="en-US" sz="2600" dirty="0" smtClean="0">
                <a:latin typeface="Carlito"/>
                <a:cs typeface="Carlito"/>
              </a:rPr>
              <a:t> </a:t>
            </a:r>
            <a:r>
              <a:rPr lang="en-US" sz="2600" dirty="0" err="1" smtClean="0">
                <a:latin typeface="Carlito"/>
                <a:cs typeface="Carlito"/>
              </a:rPr>
              <a:t>số</a:t>
            </a:r>
            <a:r>
              <a:rPr lang="en-US" sz="2600" dirty="0" smtClean="0">
                <a:latin typeface="Carlito"/>
                <a:cs typeface="Carlito"/>
              </a:rPr>
              <a:t> </a:t>
            </a:r>
            <a:r>
              <a:rPr lang="en-US" sz="2600" dirty="0" err="1" smtClean="0">
                <a:latin typeface="Carlito"/>
                <a:cs typeface="Carlito"/>
              </a:rPr>
              <a:t>đối</a:t>
            </a:r>
            <a:r>
              <a:rPr lang="en-US" sz="2600" dirty="0" smtClean="0">
                <a:latin typeface="Carlito"/>
                <a:cs typeface="Carlito"/>
              </a:rPr>
              <a:t> </a:t>
            </a:r>
            <a:r>
              <a:rPr lang="en-US" sz="2600" dirty="0" err="1" smtClean="0">
                <a:latin typeface="Carlito"/>
                <a:cs typeface="Carlito"/>
              </a:rPr>
              <a:t>tượng</a:t>
            </a:r>
            <a:r>
              <a:rPr lang="en-US" sz="2600" dirty="0" smtClean="0">
                <a:latin typeface="Carlito"/>
                <a:cs typeface="Carlito"/>
              </a:rPr>
              <a:t> </a:t>
            </a:r>
            <a:r>
              <a:rPr lang="en-US" sz="2600" dirty="0" err="1" smtClean="0">
                <a:latin typeface="Carlito"/>
                <a:cs typeface="Carlito"/>
              </a:rPr>
              <a:t>từ</a:t>
            </a:r>
            <a:r>
              <a:rPr lang="en-US" sz="2600" dirty="0" smtClean="0">
                <a:latin typeface="Carlito"/>
                <a:cs typeface="Carlito"/>
              </a:rPr>
              <a:t> </a:t>
            </a:r>
            <a:r>
              <a:rPr lang="en-US" sz="2600" dirty="0" err="1" smtClean="0">
                <a:latin typeface="Carlito"/>
                <a:cs typeface="Carlito"/>
              </a:rPr>
              <a:t>máy</a:t>
            </a:r>
            <a:r>
              <a:rPr lang="en-US" sz="2600" dirty="0" smtClean="0">
                <a:latin typeface="Carlito"/>
                <a:cs typeface="Carlito"/>
              </a:rPr>
              <a:t> bay </a:t>
            </a:r>
            <a:r>
              <a:rPr lang="en-US" sz="2600" dirty="0" err="1" smtClean="0">
                <a:latin typeface="Carlito"/>
                <a:cs typeface="Carlito"/>
              </a:rPr>
              <a:t>không</a:t>
            </a:r>
            <a:r>
              <a:rPr lang="en-US" sz="2600" dirty="0" smtClean="0">
                <a:latin typeface="Carlito"/>
                <a:cs typeface="Carlito"/>
              </a:rPr>
              <a:t> </a:t>
            </a:r>
            <a:r>
              <a:rPr lang="en-US" sz="2600" dirty="0" err="1" smtClean="0">
                <a:latin typeface="Carlito"/>
                <a:cs typeface="Carlito"/>
              </a:rPr>
              <a:t>người</a:t>
            </a:r>
            <a:r>
              <a:rPr lang="en-US" sz="2600" dirty="0" smtClean="0">
                <a:latin typeface="Carlito"/>
                <a:cs typeface="Carlito"/>
              </a:rPr>
              <a:t> </a:t>
            </a:r>
            <a:r>
              <a:rPr lang="en-US" sz="2600" dirty="0" err="1" smtClean="0">
                <a:latin typeface="Carlito"/>
                <a:cs typeface="Carlito"/>
              </a:rPr>
              <a:t>lái</a:t>
            </a:r>
            <a:r>
              <a:rPr lang="en-US" sz="2600" dirty="0" smtClean="0">
                <a:latin typeface="Carlito"/>
                <a:cs typeface="Carlito"/>
              </a:rPr>
              <a:t>:</a:t>
            </a:r>
            <a:endParaRPr sz="26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71598" y="1546398"/>
            <a:ext cx="5153891" cy="39209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buClr>
                <a:srgbClr val="797979"/>
              </a:buClr>
              <a:buSzPct val="84615"/>
              <a:buFont typeface="Arial" panose="020B0604020202020204" pitchFamily="34" charset="0"/>
              <a:buChar char="•"/>
              <a:tabLst>
                <a:tab pos="195580" algn="l"/>
              </a:tabLst>
            </a:pPr>
            <a:r>
              <a:rPr lang="en-US" sz="2600" dirty="0" err="1" smtClean="0">
                <a:solidFill>
                  <a:srgbClr val="C00000"/>
                </a:solidFill>
                <a:latin typeface="Carlito"/>
                <a:cs typeface="Carlito"/>
              </a:rPr>
              <a:t>Yêu</a:t>
            </a:r>
            <a:r>
              <a:rPr lang="en-US" sz="2600" dirty="0" smtClean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Carlito"/>
                <a:cs typeface="Carlito"/>
              </a:rPr>
              <a:t>cầu</a:t>
            </a:r>
            <a:r>
              <a:rPr lang="en-US" sz="2600" dirty="0" smtClean="0">
                <a:solidFill>
                  <a:srgbClr val="C00000"/>
                </a:solidFill>
                <a:latin typeface="Carlito"/>
                <a:cs typeface="Carlito"/>
              </a:rPr>
              <a:t>:</a:t>
            </a:r>
            <a:endParaRPr sz="2600" dirty="0">
              <a:latin typeface="Carlito"/>
              <a:cs typeface="Carlito"/>
            </a:endParaRPr>
          </a:p>
          <a:p>
            <a:pPr marL="286385">
              <a:lnSpc>
                <a:spcPct val="100000"/>
              </a:lnSpc>
              <a:spcBef>
                <a:spcPts val="15"/>
              </a:spcBef>
            </a:pPr>
            <a:r>
              <a:rPr lang="en-US" sz="2200" dirty="0" err="1" smtClean="0">
                <a:latin typeface="Carlito"/>
                <a:cs typeface="Carlito"/>
              </a:rPr>
              <a:t>Phát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hiện</a:t>
            </a:r>
            <a:r>
              <a:rPr lang="en-US" sz="2200" dirty="0" smtClean="0">
                <a:latin typeface="Carlito"/>
                <a:cs typeface="Carlito"/>
              </a:rPr>
              <a:t>, </a:t>
            </a:r>
            <a:r>
              <a:rPr lang="en-US" sz="2200" dirty="0" err="1" smtClean="0">
                <a:latin typeface="Carlito"/>
                <a:cs typeface="Carlito"/>
              </a:rPr>
              <a:t>theo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vết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và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đếm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các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đối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tượng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từ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máy</a:t>
            </a:r>
            <a:r>
              <a:rPr lang="en-US" sz="2200" dirty="0" smtClean="0">
                <a:latin typeface="Carlito"/>
                <a:cs typeface="Carlito"/>
              </a:rPr>
              <a:t> bay </a:t>
            </a:r>
            <a:r>
              <a:rPr lang="en-US" sz="2200" dirty="0" err="1" smtClean="0">
                <a:latin typeface="Carlito"/>
                <a:cs typeface="Carlito"/>
              </a:rPr>
              <a:t>không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người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lái</a:t>
            </a:r>
            <a:r>
              <a:rPr lang="en-US" sz="2200" dirty="0" smtClean="0">
                <a:latin typeface="Carlito"/>
                <a:cs typeface="Carlito"/>
              </a:rPr>
              <a:t>.</a:t>
            </a:r>
            <a:endParaRPr lang="en-US" sz="2200" dirty="0">
              <a:latin typeface="Carlito"/>
              <a:cs typeface="Carlito"/>
            </a:endParaRPr>
          </a:p>
          <a:p>
            <a:pPr marL="469900" indent="-457200">
              <a:lnSpc>
                <a:spcPct val="100000"/>
              </a:lnSpc>
              <a:buClr>
                <a:srgbClr val="797979"/>
              </a:buClr>
              <a:buSzPct val="84615"/>
              <a:buFont typeface="Arial" panose="020B0604020202020204" pitchFamily="34" charset="0"/>
              <a:buChar char="•"/>
              <a:tabLst>
                <a:tab pos="195580" algn="l"/>
              </a:tabLst>
            </a:pPr>
            <a:r>
              <a:rPr lang="en-US" sz="2600" dirty="0" err="1" smtClean="0">
                <a:solidFill>
                  <a:srgbClr val="C00000"/>
                </a:solidFill>
                <a:latin typeface="Carlito"/>
                <a:cs typeface="Carlito"/>
              </a:rPr>
              <a:t>Tầm</a:t>
            </a:r>
            <a:r>
              <a:rPr lang="en-US" sz="2600" dirty="0" smtClean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Carlito"/>
                <a:cs typeface="Carlito"/>
              </a:rPr>
              <a:t>quan</a:t>
            </a:r>
            <a:r>
              <a:rPr lang="en-US" sz="2600" dirty="0" smtClean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Carlito"/>
                <a:cs typeface="Carlito"/>
              </a:rPr>
              <a:t>trọng</a:t>
            </a:r>
            <a:r>
              <a:rPr lang="en-US" sz="2600" dirty="0" smtClean="0">
                <a:solidFill>
                  <a:srgbClr val="C00000"/>
                </a:solidFill>
                <a:latin typeface="Carlito"/>
                <a:cs typeface="Carlito"/>
              </a:rPr>
              <a:t>:</a:t>
            </a:r>
            <a:endParaRPr lang="en-US" sz="2600" dirty="0" smtClean="0">
              <a:latin typeface="Carlito"/>
              <a:cs typeface="Carlito"/>
            </a:endParaRPr>
          </a:p>
          <a:p>
            <a:pPr marL="286385">
              <a:spcBef>
                <a:spcPts val="15"/>
              </a:spcBef>
            </a:pPr>
            <a:r>
              <a:rPr lang="en-US" sz="2200" dirty="0"/>
              <a:t>T</a:t>
            </a:r>
            <a:r>
              <a:rPr lang="vi-VN" sz="2200" dirty="0" smtClean="0"/>
              <a:t>heo dõi và quản lý hiệu quả trong nhiều lĩnh vực như </a:t>
            </a:r>
            <a:r>
              <a:rPr lang="en-US" sz="2200" dirty="0" err="1" smtClean="0"/>
              <a:t>giao</a:t>
            </a:r>
            <a:r>
              <a:rPr lang="en-US" sz="2200" dirty="0" smtClean="0"/>
              <a:t> </a:t>
            </a:r>
            <a:r>
              <a:rPr lang="en-US" sz="2200" dirty="0" err="1" smtClean="0"/>
              <a:t>thông</a:t>
            </a:r>
            <a:r>
              <a:rPr lang="en-US" sz="2200" dirty="0" smtClean="0"/>
              <a:t>, </a:t>
            </a:r>
            <a:r>
              <a:rPr lang="vi-VN" sz="2200" dirty="0" smtClean="0"/>
              <a:t>nông nghiệp,</a:t>
            </a:r>
            <a:r>
              <a:rPr lang="en-US" sz="2200" dirty="0" smtClean="0"/>
              <a:t> …</a:t>
            </a:r>
            <a:r>
              <a:rPr lang="vi-VN" sz="2200" dirty="0" smtClean="0"/>
              <a:t> hỗ trợ</a:t>
            </a:r>
            <a:r>
              <a:rPr lang="en-US" sz="2200" dirty="0" smtClean="0"/>
              <a:t> </a:t>
            </a:r>
            <a:r>
              <a:rPr lang="vi-VN" sz="2200" dirty="0" smtClean="0"/>
              <a:t>ra quyết định nhanh chóng và chính xác.</a:t>
            </a:r>
            <a:endParaRPr lang="en-US" sz="2200" spc="-10" dirty="0" smtClean="0">
              <a:latin typeface="Carlito"/>
            </a:endParaRPr>
          </a:p>
          <a:p>
            <a:pPr marL="469900" indent="-457200">
              <a:lnSpc>
                <a:spcPct val="100000"/>
              </a:lnSpc>
              <a:buClr>
                <a:srgbClr val="797979"/>
              </a:buClr>
              <a:buSzPct val="84615"/>
              <a:buFont typeface="Arial" panose="020B0604020202020204" pitchFamily="34" charset="0"/>
              <a:buChar char="•"/>
              <a:tabLst>
                <a:tab pos="195580" algn="l"/>
              </a:tabLst>
            </a:pPr>
            <a:r>
              <a:rPr lang="en-US" sz="2600" dirty="0" err="1" smtClean="0">
                <a:solidFill>
                  <a:srgbClr val="C00000"/>
                </a:solidFill>
                <a:latin typeface="Carlito"/>
                <a:cs typeface="Carlito"/>
              </a:rPr>
              <a:t>Giới</a:t>
            </a:r>
            <a:r>
              <a:rPr lang="en-US" sz="2600" dirty="0" smtClean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lang="en-US" sz="2600" dirty="0" err="1" smtClean="0">
                <a:solidFill>
                  <a:srgbClr val="C00000"/>
                </a:solidFill>
                <a:latin typeface="Carlito"/>
                <a:cs typeface="Carlito"/>
              </a:rPr>
              <a:t>hạn</a:t>
            </a:r>
            <a:r>
              <a:rPr lang="vi-VN" sz="2600" dirty="0" smtClean="0">
                <a:solidFill>
                  <a:srgbClr val="C00000"/>
                </a:solidFill>
                <a:latin typeface="Carlito"/>
                <a:cs typeface="Carlito"/>
              </a:rPr>
              <a:t>:</a:t>
            </a:r>
            <a:endParaRPr lang="vi-VN" sz="2600" dirty="0" smtClean="0">
              <a:latin typeface="Carlito"/>
              <a:cs typeface="Carlito"/>
            </a:endParaRPr>
          </a:p>
          <a:p>
            <a:pPr marL="286385">
              <a:lnSpc>
                <a:spcPct val="100000"/>
              </a:lnSpc>
              <a:spcBef>
                <a:spcPts val="15"/>
              </a:spcBef>
            </a:pPr>
            <a:r>
              <a:rPr lang="en-US" sz="2200" dirty="0" err="1" smtClean="0">
                <a:latin typeface="Carlito"/>
                <a:cs typeface="Carlito"/>
              </a:rPr>
              <a:t>Các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đối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tượng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ít</a:t>
            </a:r>
            <a:r>
              <a:rPr lang="en-US" sz="2200" dirty="0" smtClean="0">
                <a:latin typeface="Carlito"/>
                <a:cs typeface="Carlito"/>
              </a:rPr>
              <a:t> (10 – 15 </a:t>
            </a:r>
            <a:r>
              <a:rPr lang="en-US" sz="2200" dirty="0" err="1" smtClean="0">
                <a:latin typeface="Carlito"/>
                <a:cs typeface="Carlito"/>
              </a:rPr>
              <a:t>đối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tượng</a:t>
            </a:r>
            <a:r>
              <a:rPr lang="en-US" sz="2200" dirty="0" smtClean="0">
                <a:latin typeface="Carlito"/>
                <a:cs typeface="Carlito"/>
              </a:rPr>
              <a:t>), </a:t>
            </a:r>
            <a:r>
              <a:rPr lang="en-US" sz="2200" dirty="0" err="1" smtClean="0">
                <a:latin typeface="Carlito"/>
                <a:cs typeface="Carlito"/>
              </a:rPr>
              <a:t>các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đối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tượng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có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khoảng</a:t>
            </a:r>
            <a:r>
              <a:rPr lang="en-US" sz="2200" dirty="0" smtClean="0">
                <a:latin typeface="Carlito"/>
                <a:cs typeface="Carlito"/>
              </a:rPr>
              <a:t> </a:t>
            </a:r>
            <a:r>
              <a:rPr lang="en-US" sz="2200" dirty="0" err="1" smtClean="0">
                <a:latin typeface="Carlito"/>
                <a:cs typeface="Carlito"/>
              </a:rPr>
              <a:t>cách</a:t>
            </a:r>
            <a:r>
              <a:rPr lang="en-US" sz="2200" dirty="0" smtClean="0">
                <a:latin typeface="Carlito"/>
                <a:cs typeface="Carlito"/>
              </a:rPr>
              <a:t>.</a:t>
            </a:r>
            <a:endParaRPr lang="vi-VN" sz="2200" dirty="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1811634" y="6670760"/>
            <a:ext cx="25971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lang="en-US" spc="-50" dirty="0"/>
              <a:t>5</a:t>
            </a:r>
            <a:endParaRPr spc="-5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1567180"/>
            <a:ext cx="6248400" cy="3900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70" dirty="0" err="1" smtClean="0"/>
              <a:t>Giới</a:t>
            </a:r>
            <a:r>
              <a:rPr lang="en-US" spc="-70" dirty="0" smtClean="0"/>
              <a:t> </a:t>
            </a:r>
            <a:r>
              <a:rPr lang="en-US" spc="-70" dirty="0" err="1" smtClean="0"/>
              <a:t>thiệu</a:t>
            </a:r>
            <a:r>
              <a:rPr lang="en-US" spc="-70" dirty="0" smtClean="0"/>
              <a:t> </a:t>
            </a:r>
            <a:r>
              <a:rPr lang="en-US" spc="-70" dirty="0" err="1" smtClean="0"/>
              <a:t>bài</a:t>
            </a:r>
            <a:r>
              <a:rPr lang="en-US" spc="-70" dirty="0" smtClean="0"/>
              <a:t> </a:t>
            </a:r>
            <a:r>
              <a:rPr lang="en-US" spc="-70" dirty="0" err="1" smtClean="0"/>
              <a:t>toán</a:t>
            </a:r>
            <a:endParaRPr spc="-85" dirty="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11811634" y="6670760"/>
            <a:ext cx="25971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r>
              <a:rPr lang="en-US" spc="-50" dirty="0"/>
              <a:t>6</a:t>
            </a:r>
            <a:endParaRPr spc="-5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3" y="1828800"/>
            <a:ext cx="5113866" cy="287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828800"/>
            <a:ext cx="5113866" cy="2876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17358" y="1193679"/>
            <a:ext cx="12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Carlito"/>
              </a:rPr>
              <a:t>Đầu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vào</a:t>
            </a:r>
            <a:endParaRPr lang="en-US" sz="2200" dirty="0">
              <a:latin typeface="Carlit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7605" y="1193678"/>
            <a:ext cx="1032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Carlito"/>
              </a:rPr>
              <a:t>Đầu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ra</a:t>
            </a:r>
            <a:endParaRPr lang="en-US" sz="2200" dirty="0">
              <a:latin typeface="Carlit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82468" y="4800601"/>
            <a:ext cx="906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arlito"/>
              </a:rPr>
              <a:t>Video</a:t>
            </a:r>
            <a:endParaRPr lang="en-US" sz="2200" dirty="0">
              <a:latin typeface="Carlit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40899" y="4800601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 smtClean="0">
                <a:latin typeface="Carlito"/>
              </a:rPr>
              <a:t>Kết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quả</a:t>
            </a:r>
            <a:r>
              <a:rPr lang="en-US" sz="2200" dirty="0" smtClean="0">
                <a:latin typeface="Carlito"/>
              </a:rPr>
              <a:t> </a:t>
            </a:r>
            <a:r>
              <a:rPr lang="en-US" sz="2200" dirty="0" err="1" smtClean="0">
                <a:latin typeface="Carlito"/>
              </a:rPr>
              <a:t>đếm</a:t>
            </a:r>
            <a:endParaRPr lang="en-US" sz="2200" dirty="0">
              <a:latin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7620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1017" y="3158693"/>
            <a:ext cx="8122284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n-US" sz="4300" b="1" spc="-130" dirty="0" smtClean="0">
                <a:solidFill>
                  <a:srgbClr val="FFFF00"/>
                </a:solidFill>
              </a:rPr>
              <a:t>GIẢI PHÁP ĐỀ XUẤT</a:t>
            </a:r>
            <a:endParaRPr sz="4300" dirty="0">
              <a:latin typeface="Carlito"/>
              <a:cs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70" dirty="0" err="1" smtClean="0"/>
              <a:t>Giải</a:t>
            </a:r>
            <a:r>
              <a:rPr lang="en-US" spc="-70" dirty="0" smtClean="0"/>
              <a:t> </a:t>
            </a:r>
            <a:r>
              <a:rPr lang="en-US" spc="-70" dirty="0" err="1" smtClean="0"/>
              <a:t>pháp</a:t>
            </a:r>
            <a:r>
              <a:rPr lang="en-US" spc="-70" dirty="0" smtClean="0"/>
              <a:t> </a:t>
            </a:r>
            <a:r>
              <a:rPr lang="en-US" spc="-70" dirty="0" err="1" smtClean="0"/>
              <a:t>đề</a:t>
            </a:r>
            <a:r>
              <a:rPr lang="en-US" spc="-70" dirty="0" smtClean="0"/>
              <a:t> </a:t>
            </a:r>
            <a:r>
              <a:rPr lang="en-US" spc="-70" dirty="0" err="1" smtClean="0"/>
              <a:t>xuất</a:t>
            </a:r>
            <a:endParaRPr spc="-8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102282"/>
            <a:ext cx="11386185" cy="531556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94945" indent="-182245">
              <a:lnSpc>
                <a:spcPct val="100000"/>
              </a:lnSpc>
              <a:spcBef>
                <a:spcPts val="785"/>
              </a:spcBef>
              <a:buClr>
                <a:srgbClr val="797979"/>
              </a:buClr>
              <a:buSzPct val="83928"/>
              <a:buFont typeface="Arial"/>
              <a:buChar char="•"/>
              <a:tabLst>
                <a:tab pos="194945" algn="l"/>
              </a:tabLst>
            </a:pP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Giải</a:t>
            </a:r>
            <a:r>
              <a:rPr lang="en-US" sz="2800" spc="-20" dirty="0" smtClean="0">
                <a:solidFill>
                  <a:srgbClr val="00AF50"/>
                </a:solidFill>
                <a:latin typeface="Carlito"/>
                <a:cs typeface="Carlito"/>
              </a:rPr>
              <a:t> </a:t>
            </a:r>
            <a:r>
              <a:rPr lang="en-US" sz="2800" spc="-20" dirty="0" err="1" smtClean="0">
                <a:solidFill>
                  <a:srgbClr val="00AF50"/>
                </a:solidFill>
                <a:latin typeface="Carlito"/>
                <a:cs typeface="Carlito"/>
              </a:rPr>
              <a:t>pháp</a:t>
            </a:r>
            <a:r>
              <a:rPr sz="2800" dirty="0" smtClean="0">
                <a:solidFill>
                  <a:srgbClr val="00AF50"/>
                </a:solidFill>
                <a:latin typeface="Carlito"/>
                <a:cs typeface="Carlito"/>
              </a:rPr>
              <a:t>: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grpSp>
        <p:nvGrpSpPr>
          <p:cNvPr id="16" name="Canvas 60"/>
          <p:cNvGrpSpPr/>
          <p:nvPr/>
        </p:nvGrpSpPr>
        <p:grpSpPr>
          <a:xfrm>
            <a:off x="152399" y="1752601"/>
            <a:ext cx="11734801" cy="4143710"/>
            <a:chOff x="0" y="0"/>
            <a:chExt cx="5436235" cy="1644015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5436235" cy="1644015"/>
            </a:xfrm>
            <a:prstGeom prst="rect">
              <a:avLst/>
            </a:prstGeom>
          </p:spPr>
        </p:sp>
        <p:sp>
          <p:nvSpPr>
            <p:cNvPr id="18" name="Rectangle 17"/>
            <p:cNvSpPr/>
            <p:nvPr/>
          </p:nvSpPr>
          <p:spPr>
            <a:xfrm>
              <a:off x="135000" y="55847"/>
              <a:ext cx="1057275" cy="4778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vi-VN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Thu thập dữ liệu từ UAV</a:t>
              </a:r>
              <a:endParaRPr lang="en-US" sz="2200" dirty="0">
                <a:effectLst/>
                <a:latin typeface="Carlito"/>
                <a:ea typeface="Calibri" panose="020F0502020204030204" pitchFamily="34" charset="0"/>
                <a:cs typeface="Cordia New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463738" y="55720"/>
              <a:ext cx="1076325" cy="4779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vi-VN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Gán nhãn đối tượng</a:t>
              </a:r>
              <a:endParaRPr lang="en-US" sz="2200" dirty="0">
                <a:effectLst/>
                <a:latin typeface="Carlito"/>
                <a:ea typeface="Calibri" panose="020F0502020204030204" pitchFamily="34" charset="0"/>
                <a:cs typeface="Cordia New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315421" y="772498"/>
              <a:ext cx="1364723" cy="5766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vi-VN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Huấn luyện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</a:t>
              </a:r>
              <a:r>
                <a:rPr lang="en-US" sz="2200" dirty="0" err="1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mô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</a:t>
              </a:r>
              <a:r>
                <a:rPr lang="en-US" sz="2200" dirty="0" err="1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hình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</a:t>
              </a:r>
              <a:r>
                <a:rPr lang="en-US" sz="2200" dirty="0" err="1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phát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</a:t>
              </a:r>
              <a:r>
                <a:rPr lang="en-US" sz="2200" dirty="0" err="1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hiện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</a:t>
              </a:r>
              <a:r>
                <a:rPr lang="en-US" sz="2200" dirty="0" err="1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đối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</a:t>
              </a:r>
              <a:r>
                <a:rPr lang="en-US" sz="2200" dirty="0" err="1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tượng</a:t>
              </a:r>
              <a:r>
                <a:rPr lang="vi-VN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YOLOv8</a:t>
              </a:r>
              <a:endParaRPr lang="en-US" sz="2200" dirty="0">
                <a:effectLst/>
                <a:latin typeface="Carlito"/>
                <a:ea typeface="Calibri" panose="020F0502020204030204" pitchFamily="34" charset="0"/>
                <a:cs typeface="Cordia New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890395" y="772498"/>
              <a:ext cx="1190515" cy="5766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Theo </a:t>
              </a:r>
              <a:r>
                <a:rPr lang="en-US" sz="2200" dirty="0" err="1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vết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</a:t>
              </a:r>
              <a:r>
                <a:rPr lang="en-US" sz="2200" dirty="0" err="1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đối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</a:t>
              </a:r>
              <a:r>
                <a:rPr lang="en-US" sz="2200" dirty="0" err="1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tượng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 </a:t>
              </a:r>
              <a:r>
                <a:rPr lang="vi-VN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SORT/SFSO</a:t>
              </a:r>
              <a:r>
                <a:rPr lang="en-US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R</a:t>
              </a:r>
              <a:r>
                <a:rPr lang="vi-VN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T</a:t>
              </a:r>
              <a:endParaRPr lang="en-US" sz="2200" dirty="0">
                <a:effectLst/>
                <a:latin typeface="Carlito"/>
                <a:ea typeface="Calibri" panose="020F0502020204030204" pitchFamily="34" charset="0"/>
                <a:cs typeface="Cordia New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306628" y="846504"/>
              <a:ext cx="970845" cy="428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vi-VN" sz="2200" dirty="0">
                  <a:effectLst/>
                  <a:latin typeface="Carlito"/>
                  <a:ea typeface="Calibri" panose="020F0502020204030204" pitchFamily="34" charset="0"/>
                  <a:cs typeface="Cordia New"/>
                </a:rPr>
                <a:t>Đếm đối tượng</a:t>
              </a:r>
              <a:endParaRPr lang="en-US" sz="2200" dirty="0">
                <a:effectLst/>
                <a:latin typeface="Carlito"/>
                <a:ea typeface="Calibri" panose="020F0502020204030204" pitchFamily="34" charset="0"/>
                <a:cs typeface="Cordia New"/>
              </a:endParaRPr>
            </a:p>
          </p:txBody>
        </p:sp>
        <p:cxnSp>
          <p:nvCxnSpPr>
            <p:cNvPr id="35" name="Straight Arrow Connector 34"/>
            <p:cNvCxnSpPr>
              <a:stCxn id="18" idx="3"/>
              <a:endCxn id="19" idx="1"/>
            </p:cNvCxnSpPr>
            <p:nvPr/>
          </p:nvCxnSpPr>
          <p:spPr>
            <a:xfrm flipV="1">
              <a:off x="1192275" y="294689"/>
              <a:ext cx="271463" cy="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9" idx="2"/>
              <a:endCxn id="32" idx="0"/>
            </p:cNvCxnSpPr>
            <p:nvPr/>
          </p:nvCxnSpPr>
          <p:spPr>
            <a:xfrm flipH="1">
              <a:off x="1997783" y="533658"/>
              <a:ext cx="4118" cy="238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2" idx="3"/>
              <a:endCxn id="33" idx="1"/>
            </p:cNvCxnSpPr>
            <p:nvPr/>
          </p:nvCxnSpPr>
          <p:spPr>
            <a:xfrm>
              <a:off x="2680144" y="1060817"/>
              <a:ext cx="21025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3" idx="3"/>
              <a:endCxn id="34" idx="1"/>
            </p:cNvCxnSpPr>
            <p:nvPr/>
          </p:nvCxnSpPr>
          <p:spPr>
            <a:xfrm flipV="1">
              <a:off x="4080910" y="1060817"/>
              <a:ext cx="2257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70" dirty="0" err="1" smtClean="0"/>
              <a:t>Giải</a:t>
            </a:r>
            <a:r>
              <a:rPr lang="en-US" spc="-70" dirty="0" smtClean="0"/>
              <a:t> </a:t>
            </a:r>
            <a:r>
              <a:rPr lang="en-US" spc="-70" dirty="0" err="1" smtClean="0"/>
              <a:t>pháp</a:t>
            </a:r>
            <a:r>
              <a:rPr lang="en-US" spc="-70" dirty="0" smtClean="0"/>
              <a:t> </a:t>
            </a:r>
            <a:r>
              <a:rPr lang="en-US" spc="-70" dirty="0" err="1" smtClean="0"/>
              <a:t>đề</a:t>
            </a:r>
            <a:r>
              <a:rPr lang="en-US" spc="-70" dirty="0" smtClean="0"/>
              <a:t> </a:t>
            </a:r>
            <a:r>
              <a:rPr lang="en-US" spc="-70" dirty="0" err="1" smtClean="0"/>
              <a:t>xuất</a:t>
            </a:r>
            <a:endParaRPr spc="-85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6" y="710056"/>
            <a:ext cx="4691610" cy="2639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6" y="3766845"/>
            <a:ext cx="4691610" cy="2639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34" y="3766845"/>
            <a:ext cx="4702264" cy="2639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734" y="710056"/>
            <a:ext cx="4702264" cy="2639032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2756981" y="3349088"/>
            <a:ext cx="0" cy="41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  <a:endCxn id="7" idx="1"/>
          </p:cNvCxnSpPr>
          <p:nvPr/>
        </p:nvCxnSpPr>
        <p:spPr>
          <a:xfrm>
            <a:off x="5102786" y="5086361"/>
            <a:ext cx="197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0"/>
            <a:endCxn id="8" idx="2"/>
          </p:cNvCxnSpPr>
          <p:nvPr/>
        </p:nvCxnSpPr>
        <p:spPr>
          <a:xfrm flipV="1">
            <a:off x="9425866" y="3349088"/>
            <a:ext cx="0" cy="41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0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</TotalTime>
  <Words>1301</Words>
  <Application>Microsoft Office PowerPoint</Application>
  <PresentationFormat>Widescreen</PresentationFormat>
  <Paragraphs>258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Carlito</vt:lpstr>
      <vt:lpstr>Cordia New</vt:lpstr>
      <vt:lpstr>Courier New</vt:lpstr>
      <vt:lpstr>FreeSerif</vt:lpstr>
      <vt:lpstr>Mangal</vt:lpstr>
      <vt:lpstr>Songti SC</vt:lpstr>
      <vt:lpstr>Wingdings</vt:lpstr>
      <vt:lpstr>Office Theme</vt:lpstr>
      <vt:lpstr>KHÓA LUẬN TỐT NGHIỆP</vt:lpstr>
      <vt:lpstr>Thành viên nhóm</vt:lpstr>
      <vt:lpstr>Nội dung</vt:lpstr>
      <vt:lpstr>GIỚI THIỆU BÀI TOÁN</vt:lpstr>
      <vt:lpstr>Giới thiệu bài toán</vt:lpstr>
      <vt:lpstr>Giới thiệu bài toán</vt:lpstr>
      <vt:lpstr>GIẢI PHÁP ĐỀ XUẤT</vt:lpstr>
      <vt:lpstr>Giải pháp đề xuất</vt:lpstr>
      <vt:lpstr>Giải pháp đề xuất</vt:lpstr>
      <vt:lpstr>Dữ liệu 1</vt:lpstr>
      <vt:lpstr>Dữ liệu 2</vt:lpstr>
      <vt:lpstr>Dữ liệu</vt:lpstr>
      <vt:lpstr>YOLOv8</vt:lpstr>
      <vt:lpstr>YOLOv8</vt:lpstr>
      <vt:lpstr>SORT</vt:lpstr>
      <vt:lpstr>SORT</vt:lpstr>
      <vt:lpstr>Kết hợp YOLOv8 + SORT</vt:lpstr>
      <vt:lpstr>SFSORT</vt:lpstr>
      <vt:lpstr>SFSORT</vt:lpstr>
      <vt:lpstr>SFSORT</vt:lpstr>
      <vt:lpstr>Kết hợp YOLOv8 + SFSORT</vt:lpstr>
      <vt:lpstr>KẾT QUẢ THỰC NGHIỆM</vt:lpstr>
      <vt:lpstr>Kết quả thực nghiệm YOLOv8</vt:lpstr>
      <vt:lpstr>Kết quả thực nghiệm YOLOv8</vt:lpstr>
      <vt:lpstr>Kết quả thực nghiệm SORT và SFSORT</vt:lpstr>
      <vt:lpstr>KẾT LUẬN</vt:lpstr>
      <vt:lpstr>Kết luận</vt:lpstr>
      <vt:lpstr>Tài liệu tham khảo</vt:lpstr>
      <vt:lpstr>CẢM ƠN QUÝ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Toại</dc:creator>
  <cp:lastModifiedBy>Dark Angel</cp:lastModifiedBy>
  <cp:revision>60</cp:revision>
  <dcterms:created xsi:type="dcterms:W3CDTF">2024-08-03T05:12:50Z</dcterms:created>
  <dcterms:modified xsi:type="dcterms:W3CDTF">2024-08-22T16:35:44Z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2024-01-09T00:00:00Z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2024-08-03T00:00:00Z</vt:filetime>
  </property>
  <property fmtid="{D5CDD505-2E9C-101B-9397-08002B2CF9AE}" pid="5" name="Producer">
    <vt:lpwstr>3-Heights(TM) PDF Security Shell 4.8.25.2 (http://www.pdf-tools.com)</vt:lpwstr>
  </property>
</Properties>
</file>